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6858000" cy="9144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03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76B331-9F36-4B54-8CCB-DE2A7040BCE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4336E9-8210-4338-8D46-E2165AD1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9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1B64D-3000-4672-8C93-1B68F78DA25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122329-2004-49B5-8E54-4171FF3A42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4" y="179512"/>
            <a:ext cx="6448678" cy="5760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GB" sz="3600" dirty="0"/>
              <a:t>CSF Xanthochromia Collection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943" y="1096452"/>
            <a:ext cx="614656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Why do we test: </a:t>
            </a:r>
            <a:r>
              <a:rPr lang="en-GB" sz="1400" dirty="0"/>
              <a:t>CSF Xanthochromia is a second line test which can be useful in the diagnosis of SAH in patients with </a:t>
            </a:r>
            <a:r>
              <a:rPr lang="en-GB" sz="1400" b="1" dirty="0">
                <a:solidFill>
                  <a:srgbClr val="FF0000"/>
                </a:solidFill>
              </a:rPr>
              <a:t>negative</a:t>
            </a:r>
            <a:r>
              <a:rPr lang="en-GB" sz="1400" dirty="0"/>
              <a:t> CT head.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293" y="1691680"/>
            <a:ext cx="614107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1</a:t>
            </a:r>
            <a:r>
              <a:rPr lang="en-GB" sz="1400" b="1" dirty="0"/>
              <a:t>: </a:t>
            </a:r>
            <a:r>
              <a:rPr lang="en-GB" sz="1400" dirty="0"/>
              <a:t>Collect </a:t>
            </a:r>
            <a:r>
              <a:rPr lang="en-GB" sz="1400" b="1" dirty="0">
                <a:solidFill>
                  <a:srgbClr val="FF0000"/>
                </a:solidFill>
              </a:rPr>
              <a:t>CSF</a:t>
            </a:r>
            <a:r>
              <a:rPr lang="en-GB" sz="1400" dirty="0"/>
              <a:t> into Tubes 1, 2, 3 &amp; 4 </a:t>
            </a:r>
            <a:r>
              <a:rPr lang="en-GB" sz="1400" b="1" dirty="0">
                <a:solidFill>
                  <a:srgbClr val="0070C0"/>
                </a:solidFill>
              </a:rPr>
              <a:t>plus one grey vacutainer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943" y="6449689"/>
            <a:ext cx="6199295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3</a:t>
            </a:r>
            <a:r>
              <a:rPr lang="en-GB" sz="1400" b="1" dirty="0"/>
              <a:t>: </a:t>
            </a:r>
            <a:r>
              <a:rPr lang="en-GB" sz="1400" dirty="0"/>
              <a:t>T1 &amp; T3 into </a:t>
            </a:r>
            <a:r>
              <a:rPr lang="en-GB" sz="1400" b="1" dirty="0">
                <a:solidFill>
                  <a:srgbClr val="FF0000"/>
                </a:solidFill>
              </a:rPr>
              <a:t>Micro bag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7944" y="6789135"/>
            <a:ext cx="6199294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4</a:t>
            </a:r>
            <a:r>
              <a:rPr lang="en-GB" sz="1400" b="1" dirty="0"/>
              <a:t>:</a:t>
            </a:r>
            <a:r>
              <a:rPr lang="en-GB" sz="1400" dirty="0"/>
              <a:t> T4 into a white envelope or wrap in foil (PROTECT FROM LIGHT)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7943" y="7136475"/>
            <a:ext cx="619929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5</a:t>
            </a:r>
            <a:r>
              <a:rPr lang="en-GB" sz="1400" b="1" dirty="0"/>
              <a:t>:</a:t>
            </a:r>
            <a:r>
              <a:rPr lang="en-GB" sz="1400" dirty="0"/>
              <a:t> ALL Vacutainers (2x grey and 1x yellow), the T2 white universal AND T4 (protected from light) into the sample bag labelled </a:t>
            </a:r>
            <a:r>
              <a:rPr lang="en-GB" sz="1400" b="1" dirty="0">
                <a:solidFill>
                  <a:srgbClr val="FF0000"/>
                </a:solidFill>
              </a:rPr>
              <a:t>Biochemistry</a:t>
            </a:r>
            <a:r>
              <a:rPr lang="en-GB" sz="14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1336" y="7693114"/>
            <a:ext cx="6199295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6</a:t>
            </a:r>
            <a:r>
              <a:rPr lang="en-GB" sz="1400" b="1" dirty="0"/>
              <a:t>: </a:t>
            </a:r>
            <a:r>
              <a:rPr lang="en-GB" sz="1400" dirty="0"/>
              <a:t>HAND DELIVER (within 30mins) both sample bags to pathology reception. </a:t>
            </a:r>
          </a:p>
        </p:txBody>
      </p:sp>
      <p:grpSp>
        <p:nvGrpSpPr>
          <p:cNvPr id="91" name="Group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959" y="2411760"/>
            <a:ext cx="5834366" cy="4005664"/>
            <a:chOff x="359280" y="3827951"/>
            <a:chExt cx="6261935" cy="4725317"/>
          </a:xfrm>
        </p:grpSpPr>
        <p:cxnSp>
          <p:nvCxnSpPr>
            <p:cNvPr id="28" name="Straight Arrow Connector 27" descr="T1 and T3 into Micro bag "/>
            <p:cNvCxnSpPr/>
            <p:nvPr/>
          </p:nvCxnSpPr>
          <p:spPr>
            <a:xfrm>
              <a:off x="883868" y="6349863"/>
              <a:ext cx="0" cy="1049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 descr="All vacutainers into Biochemistry sample bag "/>
            <p:cNvCxnSpPr>
              <a:endCxn id="78" idx="3"/>
            </p:cNvCxnSpPr>
            <p:nvPr/>
          </p:nvCxnSpPr>
          <p:spPr>
            <a:xfrm rot="5400000">
              <a:off x="4864058" y="7340301"/>
              <a:ext cx="1240010" cy="53078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359280" y="3827951"/>
              <a:ext cx="6261935" cy="2521911"/>
              <a:chOff x="211300" y="2461466"/>
              <a:chExt cx="6261935" cy="252191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96225" y="2461466"/>
                <a:ext cx="5341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CSF</a:t>
                </a: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211300" y="3261357"/>
                <a:ext cx="6261935" cy="1722020"/>
                <a:chOff x="202544" y="2633955"/>
                <a:chExt cx="6261935" cy="1722020"/>
              </a:xfrm>
            </p:grpSpPr>
            <p:pic>
              <p:nvPicPr>
                <p:cNvPr id="47" name="Picture 11" descr="Grey Vacutainer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31" t="39445" r="23437" b="43611"/>
                <a:stretch/>
              </p:blipFill>
              <p:spPr bwMode="auto">
                <a:xfrm rot="5400000">
                  <a:off x="4154343" y="3232443"/>
                  <a:ext cx="1706283" cy="527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13" descr="Yellow Vacutaine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90" t="36805" r="27031" b="43611"/>
                <a:stretch/>
              </p:blipFill>
              <p:spPr bwMode="auto">
                <a:xfrm rot="5400000">
                  <a:off x="5324578" y="3200337"/>
                  <a:ext cx="1706283" cy="573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16" descr="CSF Tube 1 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-115900" y="2954691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16" descr="CSF Tub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1017177" y="2960629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8" name="Picture 16" descr="CSF Tub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2159779" y="2961414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9" name="Picture 16" descr="CSF Tub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05" t="27222" r="27032" b="31944"/>
                <a:stretch/>
              </p:blipFill>
              <p:spPr bwMode="auto">
                <a:xfrm rot="5400000">
                  <a:off x="3297618" y="2961414"/>
                  <a:ext cx="1713005" cy="1076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0" name="Picture 11" descr="Grey Vacutainer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531" t="39445" r="23437" b="43611"/>
                <a:stretch/>
              </p:blipFill>
              <p:spPr bwMode="auto">
                <a:xfrm rot="5400000">
                  <a:off x="4719764" y="3233556"/>
                  <a:ext cx="1706283" cy="527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2" name="Left Brace 61" descr="Collect CSF into Tubes 1, 2, 3 &amp; 4 plus one grey vacutainer"/>
              <p:cNvSpPr/>
              <p:nvPr/>
            </p:nvSpPr>
            <p:spPr>
              <a:xfrm rot="5400000">
                <a:off x="2541133" y="532709"/>
                <a:ext cx="447740" cy="502982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Left Brace 62" descr="Collect paired blood into 1 x grey and 1 x yellow vacutainer"/>
              <p:cNvSpPr/>
              <p:nvPr/>
            </p:nvSpPr>
            <p:spPr>
              <a:xfrm rot="5400000">
                <a:off x="5651798" y="2489941"/>
                <a:ext cx="421610" cy="1089228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33032" y="2485196"/>
                <a:ext cx="840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BLOOD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2297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T1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06512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T2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861048" y="3536450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T4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65003" y="3510044"/>
                <a:ext cx="4299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/>
                  <a:t>T3</a:t>
                </a:r>
              </a:p>
            </p:txBody>
          </p:sp>
        </p:grpSp>
        <p:cxnSp>
          <p:nvCxnSpPr>
            <p:cNvPr id="71" name="Straight Arrow Connector 70" descr="T1 and T3 into Micro bag "/>
            <p:cNvCxnSpPr/>
            <p:nvPr/>
          </p:nvCxnSpPr>
          <p:spPr>
            <a:xfrm flipH="1">
              <a:off x="1128708" y="6349863"/>
              <a:ext cx="2049618" cy="1049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70975" y="7595347"/>
              <a:ext cx="1713443" cy="6364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/>
                <a:t>MICROBIOLOGY SAMPLE BAG</a:t>
              </a:r>
              <a:endParaRPr lang="en-GB" sz="1400" dirty="0"/>
            </a:p>
          </p:txBody>
        </p:sp>
        <p:cxnSp>
          <p:nvCxnSpPr>
            <p:cNvPr id="74" name="Straight Arrow Connector 73" descr="T4 into white envelope "/>
            <p:cNvCxnSpPr/>
            <p:nvPr/>
          </p:nvCxnSpPr>
          <p:spPr>
            <a:xfrm>
              <a:off x="4310856" y="6349863"/>
              <a:ext cx="0" cy="5247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631902" y="6876201"/>
              <a:ext cx="1458674" cy="63642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/>
                <a:t>INSIDE WHITE ENVELOPE</a:t>
              </a:r>
              <a:endParaRPr lang="en-GB" sz="1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59234" y="7898123"/>
              <a:ext cx="1559440" cy="6551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1400" b="1" dirty="0"/>
                <a:t>BIOCHEMISTRY SAMPLE BAG</a:t>
              </a:r>
            </a:p>
            <a:p>
              <a:pPr algn="just"/>
              <a:endParaRPr lang="en-GB" sz="100" dirty="0"/>
            </a:p>
          </p:txBody>
        </p:sp>
        <p:sp>
          <p:nvSpPr>
            <p:cNvPr id="84" name="Left Brace 83" descr="All vacutainers into Biochemistry sample bag "/>
            <p:cNvSpPr/>
            <p:nvPr/>
          </p:nvSpPr>
          <p:spPr>
            <a:xfrm rot="16200000">
              <a:off x="5538649" y="6067638"/>
              <a:ext cx="421610" cy="108922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Arrow Connector 88" descr="T2 into sample bag labelled Biochemistry. "/>
            <p:cNvCxnSpPr/>
            <p:nvPr/>
          </p:nvCxnSpPr>
          <p:spPr>
            <a:xfrm>
              <a:off x="2030415" y="6410954"/>
              <a:ext cx="1451497" cy="17076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364096" y="2061244"/>
            <a:ext cx="614709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STEP 2</a:t>
            </a:r>
            <a:r>
              <a:rPr lang="en-GB" sz="1400" b="1" dirty="0"/>
              <a:t>: </a:t>
            </a:r>
            <a:r>
              <a:rPr lang="en-GB" sz="1400" dirty="0"/>
              <a:t>Collect paired </a:t>
            </a:r>
            <a:r>
              <a:rPr lang="en-GB" sz="1400" b="1" dirty="0">
                <a:solidFill>
                  <a:srgbClr val="FF0000"/>
                </a:solidFill>
              </a:rPr>
              <a:t>blood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into </a:t>
            </a:r>
            <a:r>
              <a:rPr lang="en-GB" sz="1400" b="1" dirty="0">
                <a:solidFill>
                  <a:srgbClr val="0070C0"/>
                </a:solidFill>
              </a:rPr>
              <a:t>1 x grey and 1 x yellow vacutainer</a:t>
            </a:r>
          </a:p>
        </p:txBody>
      </p:sp>
      <p:cxnSp>
        <p:nvCxnSpPr>
          <p:cNvPr id="95" name="Straight Arrow Connector 94" descr="White envelope into Biochemistry sample bag "/>
          <p:cNvCxnSpPr/>
          <p:nvPr/>
        </p:nvCxnSpPr>
        <p:spPr>
          <a:xfrm>
            <a:off x="4293070" y="5535271"/>
            <a:ext cx="0" cy="339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41336" y="8249433"/>
            <a:ext cx="6205901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</a:rPr>
              <a:t>For Same day analysis ensure sample arrives to laboratory before 16:00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37E5C-F46A-44B7-940D-FDDAB9EC8C50}"/>
              </a:ext>
            </a:extLst>
          </p:cNvPr>
          <p:cNvSpPr txBox="1"/>
          <p:nvPr/>
        </p:nvSpPr>
        <p:spPr>
          <a:xfrm>
            <a:off x="364096" y="8676456"/>
            <a:ext cx="620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BSHC-SIGN-19 V1.0 </a:t>
            </a:r>
          </a:p>
        </p:txBody>
      </p:sp>
    </p:spTree>
    <p:extLst>
      <p:ext uri="{BB962C8B-B14F-4D97-AF65-F5344CB8AC3E}">
        <p14:creationId xmlns:p14="http://schemas.microsoft.com/office/powerpoint/2010/main" val="307996307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164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Georgia</vt:lpstr>
      <vt:lpstr>Trebuchet MS</vt:lpstr>
      <vt:lpstr>Slipstream</vt:lpstr>
      <vt:lpstr>CSF Xanthochromia Collection</vt:lpstr>
    </vt:vector>
  </TitlesOfParts>
  <Company>Leeds Teaching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CSF Xanthochromia Packs</dc:title>
  <dc:creator>Stephen Gibbons</dc:creator>
  <cp:lastModifiedBy>BEST, Kian (LEEDS TEACHING HOSPITALS NHS TRUST)</cp:lastModifiedBy>
  <cp:revision>20</cp:revision>
  <cp:lastPrinted>2018-10-18T15:06:34Z</cp:lastPrinted>
  <dcterms:created xsi:type="dcterms:W3CDTF">2018-10-18T12:58:24Z</dcterms:created>
  <dcterms:modified xsi:type="dcterms:W3CDTF">2024-05-07T15:26:36Z</dcterms:modified>
</cp:coreProperties>
</file>