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60" r:id="rId3"/>
  </p:sldMasterIdLst>
  <p:notesMasterIdLst>
    <p:notesMasterId r:id="rId29"/>
  </p:notesMasterIdLst>
  <p:handoutMasterIdLst>
    <p:handoutMasterId r:id="rId30"/>
  </p:handoutMasterIdLst>
  <p:sldIdLst>
    <p:sldId id="256" r:id="rId4"/>
    <p:sldId id="257" r:id="rId5"/>
    <p:sldId id="258" r:id="rId6"/>
    <p:sldId id="259" r:id="rId7"/>
    <p:sldId id="260" r:id="rId8"/>
    <p:sldId id="261" r:id="rId9"/>
    <p:sldId id="287" r:id="rId10"/>
    <p:sldId id="262" r:id="rId11"/>
    <p:sldId id="263" r:id="rId12"/>
    <p:sldId id="264" r:id="rId13"/>
    <p:sldId id="272" r:id="rId14"/>
    <p:sldId id="288" r:id="rId15"/>
    <p:sldId id="290" r:id="rId16"/>
    <p:sldId id="291" r:id="rId17"/>
    <p:sldId id="292" r:id="rId18"/>
    <p:sldId id="293" r:id="rId19"/>
    <p:sldId id="294" r:id="rId20"/>
    <p:sldId id="295" r:id="rId21"/>
    <p:sldId id="296" r:id="rId22"/>
    <p:sldId id="275" r:id="rId23"/>
    <p:sldId id="266" r:id="rId24"/>
    <p:sldId id="269" r:id="rId25"/>
    <p:sldId id="270" r:id="rId26"/>
    <p:sldId id="289" r:id="rId27"/>
    <p:sldId id="273" r:id="rId2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809" autoAdjust="0"/>
  </p:normalViewPr>
  <p:slideViewPr>
    <p:cSldViewPr snapToGrid="0" snapToObjects="1">
      <p:cViewPr varScale="1">
        <p:scale>
          <a:sx n="58" d="100"/>
          <a:sy n="58" d="100"/>
        </p:scale>
        <p:origin x="1520" y="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ilburnE\AppData\Local\Temp\MicrosoftEdgeDownloads\5e5c6cf5-1dac-4c77-afed-4f70229c81e7\AN%20Preterm%20report_-_23_03_2023_to_04_07_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ilburnE\AppData\Local\Temp\MicrosoftEdgeDownloads\5e5c6cf5-1dac-4c77-afed-4f70229c81e7\AN%20Preterm%20report_-_23_03_2023_to_04_07_20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KilburnE\AppData\Local\Temp\MicrosoftEdgeDownloads\5e5c6cf5-1dac-4c77-afed-4f70229c81e7\AN%20Preterm%20report_-_23_03_2023_to_04_07_2023.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Antenatal Care by the Preterm Midwives</a:t>
            </a:r>
            <a:r>
              <a:rPr lang="en-GB" baseline="0"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solidFill>
              <a:srgbClr val="7D3A92"/>
            </a:solidFill>
          </c:spPr>
          <c:dPt>
            <c:idx val="0"/>
            <c:bubble3D val="0"/>
            <c:spPr>
              <a:solidFill>
                <a:srgbClr val="7D3A92"/>
              </a:solidFill>
              <a:ln w="19050">
                <a:solidFill>
                  <a:schemeClr val="lt1"/>
                </a:solidFill>
              </a:ln>
              <a:effectLst/>
            </c:spPr>
            <c:extLst>
              <c:ext xmlns:c16="http://schemas.microsoft.com/office/drawing/2014/chart" uri="{C3380CC4-5D6E-409C-BE32-E72D297353CC}">
                <c16:uniqueId val="{00000001-B0FF-414F-B86A-8C3C7FDF67FD}"/>
              </c:ext>
            </c:extLst>
          </c:dPt>
          <c:dPt>
            <c:idx val="1"/>
            <c:bubble3D val="0"/>
            <c:spPr>
              <a:solidFill>
                <a:srgbClr val="B270C6"/>
              </a:solidFill>
              <a:ln w="19050">
                <a:solidFill>
                  <a:schemeClr val="lt1"/>
                </a:solidFill>
              </a:ln>
              <a:effectLst/>
            </c:spPr>
            <c:extLst>
              <c:ext xmlns:c16="http://schemas.microsoft.com/office/drawing/2014/chart" uri="{C3380CC4-5D6E-409C-BE32-E72D297353CC}">
                <c16:uniqueId val="{00000003-B0FF-414F-B86A-8C3C7FDF67FD}"/>
              </c:ext>
            </c:extLst>
          </c:dPt>
          <c:cat>
            <c:strRef>
              <c:f>Sheet1!$A$3:$A$4</c:f>
              <c:strCache>
                <c:ptCount val="2"/>
                <c:pt idx="0">
                  <c:v>Very personalised </c:v>
                </c:pt>
                <c:pt idx="1">
                  <c:v>Personalised </c:v>
                </c:pt>
              </c:strCache>
            </c:strRef>
          </c:cat>
          <c:val>
            <c:numRef>
              <c:f>Sheet1!$B$3:$B$4</c:f>
              <c:numCache>
                <c:formatCode>General</c:formatCode>
                <c:ptCount val="2"/>
                <c:pt idx="0">
                  <c:v>18</c:v>
                </c:pt>
                <c:pt idx="1">
                  <c:v>3</c:v>
                </c:pt>
              </c:numCache>
            </c:numRef>
          </c:val>
          <c:extLst>
            <c:ext xmlns:c16="http://schemas.microsoft.com/office/drawing/2014/chart" uri="{C3380CC4-5D6E-409C-BE32-E72D297353CC}">
              <c16:uniqueId val="{00000004-B0FF-414F-B86A-8C3C7FDF67F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dirty="0">
                <a:effectLst/>
              </a:rPr>
              <a:t>Enough face-to-face contact with the Preterm Midwives?  </a:t>
            </a:r>
            <a:endParaRPr lang="en-GB" sz="11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2907655293088361"/>
          <c:y val="0.27342592592592591"/>
          <c:w val="0.38906911636045488"/>
          <c:h val="0.64844852726742486"/>
        </c:manualLayout>
      </c:layout>
      <c:pieChart>
        <c:varyColors val="1"/>
        <c:ser>
          <c:idx val="0"/>
          <c:order val="0"/>
          <c:spPr>
            <a:solidFill>
              <a:srgbClr val="CF2F8A"/>
            </a:solidFill>
          </c:spPr>
          <c:dPt>
            <c:idx val="0"/>
            <c:bubble3D val="0"/>
            <c:spPr>
              <a:solidFill>
                <a:srgbClr val="CF2F8A"/>
              </a:solidFill>
              <a:ln w="19050">
                <a:solidFill>
                  <a:schemeClr val="lt1"/>
                </a:solidFill>
              </a:ln>
              <a:effectLst/>
            </c:spPr>
            <c:extLst>
              <c:ext xmlns:c16="http://schemas.microsoft.com/office/drawing/2014/chart" uri="{C3380CC4-5D6E-409C-BE32-E72D297353CC}">
                <c16:uniqueId val="{00000001-1212-452F-8073-7F8885DCA865}"/>
              </c:ext>
            </c:extLst>
          </c:dPt>
          <c:dPt>
            <c:idx val="1"/>
            <c:bubble3D val="0"/>
            <c:spPr>
              <a:solidFill>
                <a:srgbClr val="CF2F8A"/>
              </a:solidFill>
              <a:ln w="19050">
                <a:solidFill>
                  <a:schemeClr val="lt1"/>
                </a:solidFill>
              </a:ln>
              <a:effectLst/>
            </c:spPr>
            <c:extLst>
              <c:ext xmlns:c16="http://schemas.microsoft.com/office/drawing/2014/chart" uri="{C3380CC4-5D6E-409C-BE32-E72D297353CC}">
                <c16:uniqueId val="{00000003-1212-452F-8073-7F8885DCA865}"/>
              </c:ext>
            </c:extLst>
          </c:dPt>
          <c:cat>
            <c:strRef>
              <c:f>Sheet1!$A$19:$A$20</c:f>
              <c:strCache>
                <c:ptCount val="2"/>
                <c:pt idx="0">
                  <c:v>Yes </c:v>
                </c:pt>
                <c:pt idx="1">
                  <c:v>No </c:v>
                </c:pt>
              </c:strCache>
            </c:strRef>
          </c:cat>
          <c:val>
            <c:numRef>
              <c:f>Sheet1!$B$19:$B$20</c:f>
              <c:numCache>
                <c:formatCode>General</c:formatCode>
                <c:ptCount val="2"/>
                <c:pt idx="0">
                  <c:v>21</c:v>
                </c:pt>
                <c:pt idx="1">
                  <c:v>0</c:v>
                </c:pt>
              </c:numCache>
            </c:numRef>
          </c:val>
          <c:extLst>
            <c:ext xmlns:c16="http://schemas.microsoft.com/office/drawing/2014/chart" uri="{C3380CC4-5D6E-409C-BE32-E72D297353CC}">
              <c16:uniqueId val="{00000004-1212-452F-8073-7F8885DCA865}"/>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45813910761154858"/>
          <c:y val="0.92187445319335082"/>
          <c:w val="0.10316622922134733"/>
          <c:h val="7.812554680664916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Antenatal</a:t>
            </a:r>
            <a:r>
              <a:rPr lang="en-GB" baseline="0" dirty="0"/>
              <a:t> Care by the Preterm Midwives </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1-E96F-4941-AE7A-78DA204C73D7}"/>
              </c:ext>
            </c:extLst>
          </c:dPt>
          <c:dPt>
            <c:idx val="1"/>
            <c:bubble3D val="0"/>
            <c:spPr>
              <a:solidFill>
                <a:srgbClr val="9999FF"/>
              </a:solidFill>
              <a:ln w="19050">
                <a:solidFill>
                  <a:schemeClr val="lt1"/>
                </a:solidFill>
              </a:ln>
              <a:effectLst/>
            </c:spPr>
            <c:extLst>
              <c:ext xmlns:c16="http://schemas.microsoft.com/office/drawing/2014/chart" uri="{C3380CC4-5D6E-409C-BE32-E72D297353CC}">
                <c16:uniqueId val="{00000003-E96F-4941-AE7A-78DA204C73D7}"/>
              </c:ext>
            </c:extLst>
          </c:dPt>
          <c:cat>
            <c:strRef>
              <c:f>Sheet1!$A$24:$A$25</c:f>
              <c:strCache>
                <c:ptCount val="2"/>
                <c:pt idx="0">
                  <c:v>Vert good</c:v>
                </c:pt>
                <c:pt idx="1">
                  <c:v>Good </c:v>
                </c:pt>
              </c:strCache>
            </c:strRef>
          </c:cat>
          <c:val>
            <c:numRef>
              <c:f>Sheet1!$B$24:$B$25</c:f>
              <c:numCache>
                <c:formatCode>General</c:formatCode>
                <c:ptCount val="2"/>
                <c:pt idx="0">
                  <c:v>20</c:v>
                </c:pt>
                <c:pt idx="1">
                  <c:v>1</c:v>
                </c:pt>
              </c:numCache>
            </c:numRef>
          </c:val>
          <c:extLst>
            <c:ext xmlns:c16="http://schemas.microsoft.com/office/drawing/2014/chart" uri="{C3380CC4-5D6E-409C-BE32-E72D297353CC}">
              <c16:uniqueId val="{00000004-E96F-4941-AE7A-78DA204C73D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1EBE3E7-ACEE-644F-AF36-2F1A926C8A9F}" type="datetimeFigureOut">
              <a:rPr lang="en-US" smtClean="0"/>
              <a:t>2/26/2024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81E64C-983B-F540-9096-64500ED14177}" type="slidenum">
              <a:rPr lang="en-US" smtClean="0"/>
              <a:t>‹#›</a:t>
            </a:fld>
            <a:endParaRPr lang="en-US" dirty="0"/>
          </a:p>
        </p:txBody>
      </p:sp>
    </p:spTree>
    <p:extLst>
      <p:ext uri="{BB962C8B-B14F-4D97-AF65-F5344CB8AC3E}">
        <p14:creationId xmlns:p14="http://schemas.microsoft.com/office/powerpoint/2010/main" val="2433443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209457-F20F-4115-8D17-1AC8F5140E53}" type="datetimeFigureOut">
              <a:rPr lang="en-GB" smtClean="0"/>
              <a:t>26/02/2024</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0FEA47-F098-48FD-8891-D4ADFF4EB4EA}" type="slidenum">
              <a:rPr lang="en-GB" smtClean="0"/>
              <a:t>‹#›</a:t>
            </a:fld>
            <a:endParaRPr lang="en-GB" dirty="0"/>
          </a:p>
        </p:txBody>
      </p:sp>
    </p:spTree>
    <p:extLst>
      <p:ext uri="{BB962C8B-B14F-4D97-AF65-F5344CB8AC3E}">
        <p14:creationId xmlns:p14="http://schemas.microsoft.com/office/powerpoint/2010/main" val="3224079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Health Equity team comprises of: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Jenny Roddy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Role is a mixture of leadership, management, education, audit, research and clinical expertise focussed on improving population health and equity in maternity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Leads on maternal healthy weight and tobacco cessation workstreams within maternity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Cross-city working in relation to smoking cessation, gestational diabetes and type 2 diabetes prevention and improving equity in maternity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Member of the QI crew, supporting colleagues with quality improvement within the CSU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Dr Tejinder Kaur-Desai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MDT working with wider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Clinical expertise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Aligning the workstreams into frontline practice</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Nada Abdul-Majid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Patient and public engagement and leading on health equity workstreams within Leeds maternity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Anna Cockerham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Leads on the enhanced midwifery pathway for women with a BMI &gt;40 at booking- provides holistic education, support and continuity throughout pregnancy and into the postnatal period via the Athena pathway</a:t>
            </a:r>
            <a:endParaRPr lang="en-GB" dirty="0"/>
          </a:p>
        </p:txBody>
      </p:sp>
      <p:sp>
        <p:nvSpPr>
          <p:cNvPr id="4" name="Slide Number Placeholder 3"/>
          <p:cNvSpPr>
            <a:spLocks noGrp="1"/>
          </p:cNvSpPr>
          <p:nvPr>
            <p:ph type="sldNum" sz="quarter" idx="5"/>
          </p:nvPr>
        </p:nvSpPr>
        <p:spPr/>
        <p:txBody>
          <a:bodyPr/>
          <a:lstStyle/>
          <a:p>
            <a:fld id="{E90FEA47-F098-48FD-8891-D4ADFF4EB4EA}" type="slidenum">
              <a:rPr lang="en-GB" smtClean="0"/>
              <a:t>6</a:t>
            </a:fld>
            <a:endParaRPr lang="en-GB" dirty="0"/>
          </a:p>
        </p:txBody>
      </p:sp>
    </p:spTree>
    <p:extLst>
      <p:ext uri="{BB962C8B-B14F-4D97-AF65-F5344CB8AC3E}">
        <p14:creationId xmlns:p14="http://schemas.microsoft.com/office/powerpoint/2010/main" val="1740822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outcome 1c- the outcomes from the preterm clinic and caseloading are very good. </a:t>
            </a:r>
          </a:p>
          <a:p>
            <a:endParaRPr lang="en-GB" dirty="0"/>
          </a:p>
          <a:p>
            <a:r>
              <a:rPr lang="en-GB" dirty="0"/>
              <a:t>Of the service users that received their antenatal care from the Preterm Specialist Midwives </a:t>
            </a:r>
          </a:p>
          <a:p>
            <a:pPr marL="171450" indent="-171450">
              <a:buFontTx/>
              <a:buChar char="-"/>
            </a:pPr>
            <a:r>
              <a:rPr lang="en-GB" dirty="0"/>
              <a:t>72% had term births (after 37 weeks gestation) </a:t>
            </a:r>
          </a:p>
          <a:p>
            <a:pPr marL="171450" indent="-171450">
              <a:buFontTx/>
              <a:buChar char="-"/>
            </a:pPr>
            <a:r>
              <a:rPr lang="en-GB" dirty="0"/>
              <a:t>83% had births over 34 weeks gestation </a:t>
            </a:r>
          </a:p>
          <a:p>
            <a:pPr marL="171450" indent="-171450">
              <a:buFontTx/>
              <a:buChar char="-"/>
            </a:pPr>
            <a:r>
              <a:rPr lang="en-GB" dirty="0"/>
              <a:t>94% of families went home with a live baby </a:t>
            </a:r>
          </a:p>
          <a:p>
            <a:pPr marL="171450" indent="-171450">
              <a:buFontTx/>
              <a:buChar char="-"/>
            </a:pPr>
            <a:endParaRPr lang="en-GB" dirty="0"/>
          </a:p>
          <a:p>
            <a:pPr marL="0" indent="0">
              <a:buFontTx/>
              <a:buNone/>
            </a:pPr>
            <a:r>
              <a:rPr lang="en-GB" dirty="0"/>
              <a:t>This is in contrast to these same group of birthing people’s previous experiences </a:t>
            </a:r>
          </a:p>
          <a:p>
            <a:pPr marL="171450" indent="-171450">
              <a:buFontTx/>
              <a:buChar char="-"/>
            </a:pPr>
            <a:r>
              <a:rPr lang="en-GB" dirty="0"/>
              <a:t>Only 12% had previously had a term birth</a:t>
            </a:r>
          </a:p>
          <a:p>
            <a:pPr marL="171450" indent="-171450">
              <a:buFontTx/>
              <a:buChar char="-"/>
            </a:pPr>
            <a:r>
              <a:rPr lang="en-GB" dirty="0"/>
              <a:t>51% had experienced a late miscarriage (16-22 weeks) or had a neonatal death </a:t>
            </a:r>
          </a:p>
          <a:p>
            <a:pPr marL="171450" indent="-171450">
              <a:buFontTx/>
              <a:buChar char="-"/>
            </a:pPr>
            <a:r>
              <a:rPr lang="en-GB" dirty="0"/>
              <a:t>Of the service users who had previously had a baby, only 42% had taken a live baby home </a:t>
            </a:r>
          </a:p>
          <a:p>
            <a:pPr marL="171450" indent="-171450">
              <a:buFontTx/>
              <a:buChar char="-"/>
            </a:pPr>
            <a:r>
              <a:rPr lang="en-GB" dirty="0"/>
              <a:t>(11% were on their first pregnancy when they were cared for by the team)</a:t>
            </a:r>
          </a:p>
          <a:p>
            <a:pPr marL="171450" indent="-171450">
              <a:buFontTx/>
              <a:buChar char="-"/>
            </a:pPr>
            <a:endParaRPr lang="en-GB" dirty="0"/>
          </a:p>
          <a:p>
            <a:pPr marL="0" indent="0">
              <a:buFontTx/>
              <a:buNone/>
            </a:pPr>
            <a:r>
              <a:rPr lang="en-GB" dirty="0"/>
              <a:t>The photos on the right have been shared with consent, and are photos of the families who were cared for by the Preterm Midwives and Consultants in the pregnancy following a loss. </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90FEA47-F098-48FD-8891-D4ADFF4EB4EA}"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494441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Electronic surveys are given to service users who receive either antenatal or postnatal care from the preterm midwives, both have very positive feedback about the care. </a:t>
            </a:r>
          </a:p>
          <a:p>
            <a:endParaRPr lang="en-GB" dirty="0"/>
          </a:p>
          <a:p>
            <a:r>
              <a:rPr lang="en-GB" dirty="0"/>
              <a:t>100% of service users said their antenatal care was either very personalised or personalised </a:t>
            </a:r>
          </a:p>
          <a:p>
            <a:r>
              <a:rPr lang="en-GB" dirty="0"/>
              <a:t>100% of service users said they had enough face-to-face contact with their preterm midwife</a:t>
            </a:r>
          </a:p>
          <a:p>
            <a:r>
              <a:rPr lang="en-GB" dirty="0"/>
              <a:t>100% of service users said their antenatal care was either very good or good </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90FEA47-F098-48FD-8891-D4ADFF4EB4EA}"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020331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some quotes received from service users about their antenatal care from the preterm midwives </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90FEA47-F098-48FD-8891-D4ADFF4EB4EA}"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971118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0FEA47-F098-48FD-8891-D4ADFF4EB4EA}" type="slidenum">
              <a:rPr lang="en-GB" smtClean="0"/>
              <a:t>21</a:t>
            </a:fld>
            <a:endParaRPr lang="en-GB" dirty="0"/>
          </a:p>
        </p:txBody>
      </p:sp>
    </p:spTree>
    <p:extLst>
      <p:ext uri="{BB962C8B-B14F-4D97-AF65-F5344CB8AC3E}">
        <p14:creationId xmlns:p14="http://schemas.microsoft.com/office/powerpoint/2010/main" val="1536041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0FEA47-F098-48FD-8891-D4ADFF4EB4EA}" type="slidenum">
              <a:rPr lang="en-GB" smtClean="0"/>
              <a:t>23</a:t>
            </a:fld>
            <a:endParaRPr lang="en-GB" dirty="0"/>
          </a:p>
        </p:txBody>
      </p:sp>
    </p:spTree>
    <p:extLst>
      <p:ext uri="{BB962C8B-B14F-4D97-AF65-F5344CB8AC3E}">
        <p14:creationId xmlns:p14="http://schemas.microsoft.com/office/powerpoint/2010/main" val="2620104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team have recently published a Five Year Health Equity Strategy which lays out the vision for the maternity service, taking account of local, regional and national priorities related to health equity in maternity services. Our vision is that: “Every individual should have a fair and just opportunity to attain their highest level of health. We aspire towards a future where unfair and avoidable or remediable differences in health among population groups defined socially, economically, demographically or geographically are absent”.</a:t>
            </a:r>
          </a:p>
          <a:p>
            <a:endParaRPr lang="en-GB" dirty="0"/>
          </a:p>
          <a:p>
            <a:r>
              <a:rPr lang="en-GB" dirty="0"/>
              <a:t>We will do this in a number of ways by working collaboratively within the CSU, our hospitals, city-wide and regionally to embed a health inequalities lens within all workstreams within the service, and ensure that maternity care is high quality, accessible and appropriately responsive to those using our services, to allow people to optimise their health and wellbeing. Key areas of focus within this are:</a:t>
            </a:r>
          </a:p>
          <a:p>
            <a:r>
              <a:rPr lang="en-GB" dirty="0"/>
              <a:t>Quality Improvement</a:t>
            </a:r>
          </a:p>
          <a:p>
            <a:r>
              <a:rPr lang="en-GB" dirty="0"/>
              <a:t>Population health work- particularly around tobacco cessation, maternal healthy weight and gestational diabetes</a:t>
            </a:r>
          </a:p>
          <a:p>
            <a:r>
              <a:rPr lang="en-GB" dirty="0"/>
              <a:t>Collaborative cross-city and regional working</a:t>
            </a:r>
          </a:p>
          <a:p>
            <a:r>
              <a:rPr lang="en-GB" dirty="0"/>
              <a:t>Listening to the people who use our services and co-production</a:t>
            </a:r>
          </a:p>
          <a:p>
            <a:r>
              <a:rPr lang="en-GB" dirty="0"/>
              <a:t>Education</a:t>
            </a:r>
          </a:p>
          <a:p>
            <a:r>
              <a:rPr lang="en-GB" dirty="0"/>
              <a:t>Having a communication strategy</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C31C09-3F3B-496D-B54D-30C4CF20580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733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relation to Outcome 1A: Service users have required levels of access to the service:</a:t>
            </a:r>
          </a:p>
          <a:p>
            <a:endParaRPr lang="en-GB" dirty="0"/>
          </a:p>
          <a:p>
            <a:r>
              <a:rPr lang="en-GB" dirty="0"/>
              <a:t>Workstreams within our maternity service are developed through co-production, service-user feedback, examining our data, existing literature evidence-base and guided by local, regional and national insight</a:t>
            </a:r>
          </a:p>
          <a:p>
            <a:endParaRPr lang="en-GB" dirty="0"/>
          </a:p>
          <a:p>
            <a:r>
              <a:rPr lang="en-GB" dirty="0"/>
              <a:t>We work on the basis of proportionate universalism- whereby services are designed and delivered at a scale and intensity proportionate to the level of presenting need</a:t>
            </a:r>
          </a:p>
          <a:p>
            <a:endParaRPr lang="en-GB" dirty="0"/>
          </a:p>
          <a:p>
            <a:r>
              <a:rPr lang="en-GB" dirty="0"/>
              <a:t>Examples of where the health equity team have demonstrated this particularly are:</a:t>
            </a:r>
          </a:p>
          <a:p>
            <a:endParaRPr lang="en-GB" dirty="0"/>
          </a:p>
          <a:p>
            <a:r>
              <a:rPr lang="en-GB" dirty="0"/>
              <a:t>Workstreams including:</a:t>
            </a:r>
          </a:p>
          <a:p>
            <a:endParaRPr lang="en-GB" dirty="0"/>
          </a:p>
          <a:p>
            <a:r>
              <a:rPr lang="en-GB" b="1" dirty="0"/>
              <a:t>Reducing smoking in pregnancy</a:t>
            </a:r>
          </a:p>
          <a:p>
            <a:r>
              <a:rPr lang="en-GB" b="0" dirty="0"/>
              <a:t>Approaches have been taken to target areas of high deprivation and high smoking prevalence with face-to-face specialist stop smoking clinics close to the women’s homes to try to improve access to tobacco cessation support. These are in areas where smoking rates are high and engagement with tobacco cessation is low. A national voucher incentive scheme will launch in Q3 of 2024 to help improve engagement with tobacco cessation for pregnant women. </a:t>
            </a:r>
          </a:p>
          <a:p>
            <a:endParaRPr lang="en-GB" b="1" dirty="0"/>
          </a:p>
          <a:p>
            <a:r>
              <a:rPr lang="en-GB" b="1" dirty="0"/>
              <a:t>The Athena Enhanced Midwifery pathway for women with a booking BMI ≥40</a:t>
            </a:r>
          </a:p>
          <a:p>
            <a:r>
              <a:rPr lang="en-GB" b="0" dirty="0"/>
              <a:t>Specialist midwife provides an enhanced midwifery pathway for women with a BMI &gt;40 at booking which includes collaborative MDT working and personalised care pathway planning, holistic education, support and continuity throughout pregnancy and into the postnatal period via the Athena pathway. This is a targeted workstream as women with BMI &gt;40 have more chance of complications during pregnancy and birth- particularly in relation to increased rates of hypertension, diabetes, postpartum haemorrhage and operative delivery. A service evaluation of a previous year long pilot called ‘Start Well’ showed that women wanted this type of service.  </a:t>
            </a:r>
          </a:p>
          <a:p>
            <a:endParaRPr lang="en-GB" b="1" dirty="0"/>
          </a:p>
          <a:p>
            <a:r>
              <a:rPr lang="en-GB" b="1" dirty="0"/>
              <a:t>Maternal Journal</a:t>
            </a:r>
          </a:p>
          <a:p>
            <a:r>
              <a:rPr lang="en-GB" b="0" dirty="0"/>
              <a:t>Funding acquired to pilot a maternal journal course targeting Asian pregnant women in Chapeltown- we identified our target audience through exploring local data and national research focusing on who has the poorest perinatal outcomes on a local and national scale. Benefits of the programme include: reduced social isolation, improved peer support, improved community connection and cohesion and linking with key services and education and support from a specialist midwife throughout. </a:t>
            </a:r>
          </a:p>
          <a:p>
            <a:endParaRPr lang="en-GB" b="1" dirty="0"/>
          </a:p>
          <a:p>
            <a:r>
              <a:rPr lang="en-GB" b="1" dirty="0"/>
              <a:t>Local audits </a:t>
            </a:r>
            <a:r>
              <a:rPr lang="en-GB" dirty="0"/>
              <a:t>undertaken to understand if disparities exist with stillbirth rates and presentation to our service with reduced fetal movements, then focus groups with key cohorts to explore those findings and learn how to make improvements in the service for those groups less likely to access secondary care services with RFM in a timely manner. </a:t>
            </a:r>
          </a:p>
          <a:p>
            <a:endParaRPr lang="en-GB" dirty="0"/>
          </a:p>
          <a:p>
            <a:r>
              <a:rPr lang="en-GB" b="1" dirty="0"/>
              <a:t>City-wide working group to design, implement and pilot a secondary care referral mechanism into the local NDPP to improve access and ultimately T2DM prevention</a:t>
            </a:r>
          </a:p>
          <a:p>
            <a:r>
              <a:rPr lang="en-GB" b="0" dirty="0"/>
              <a:t>Local audit has shown that referral to and uptake of the National diabetes prevention programme post birth for women that have had gestational diabetes is very low. Engagement in this preventative programme is really important because research shows that up to 50% of women with a history of GDM go on to develop T2DM within 5-10 years of giving birth. We have worked collaboratively and with NHS E to pilot a secondary care referral mechanism into NDPP from maternity services- to address some of the traditional barriers that women had in accessing this service.</a:t>
            </a:r>
          </a:p>
        </p:txBody>
      </p:sp>
      <p:sp>
        <p:nvSpPr>
          <p:cNvPr id="4" name="Slide Number Placeholder 3"/>
          <p:cNvSpPr>
            <a:spLocks noGrp="1"/>
          </p:cNvSpPr>
          <p:nvPr>
            <p:ph type="sldNum" sz="quarter" idx="5"/>
          </p:nvPr>
        </p:nvSpPr>
        <p:spPr/>
        <p:txBody>
          <a:bodyPr/>
          <a:lstStyle/>
          <a:p>
            <a:fld id="{E90FEA47-F098-48FD-8891-D4ADFF4EB4EA}" type="slidenum">
              <a:rPr lang="en-GB" smtClean="0"/>
              <a:t>8</a:t>
            </a:fld>
            <a:endParaRPr lang="en-GB" dirty="0"/>
          </a:p>
        </p:txBody>
      </p:sp>
    </p:spTree>
    <p:extLst>
      <p:ext uri="{BB962C8B-B14F-4D97-AF65-F5344CB8AC3E}">
        <p14:creationId xmlns:p14="http://schemas.microsoft.com/office/powerpoint/2010/main" val="3663290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Health Equity Strategy lends heavily to engaging with our communities to ensure that service-user voice is incorporated into service planning and delivery. </a:t>
            </a:r>
          </a:p>
          <a:p>
            <a:r>
              <a:rPr lang="en-GB" dirty="0"/>
              <a:t>Engagement work is also often prompted by local data exploration – example- the reduced fetal movements audit and enquiry to understand if there were disparities in timely presentations for RFM- this was disseminated widely and accepted as an abstract at RCOG World Congress</a:t>
            </a:r>
          </a:p>
          <a:p>
            <a:endParaRPr lang="en-GB" dirty="0"/>
          </a:p>
        </p:txBody>
      </p:sp>
      <p:sp>
        <p:nvSpPr>
          <p:cNvPr id="4" name="Slide Number Placeholder 3"/>
          <p:cNvSpPr>
            <a:spLocks noGrp="1"/>
          </p:cNvSpPr>
          <p:nvPr>
            <p:ph type="sldNum" sz="quarter" idx="5"/>
          </p:nvPr>
        </p:nvSpPr>
        <p:spPr/>
        <p:txBody>
          <a:bodyPr/>
          <a:lstStyle/>
          <a:p>
            <a:fld id="{E90FEA47-F098-48FD-8891-D4ADFF4EB4EA}" type="slidenum">
              <a:rPr lang="en-GB" smtClean="0"/>
              <a:t>11</a:t>
            </a:fld>
            <a:endParaRPr lang="en-GB" dirty="0"/>
          </a:p>
        </p:txBody>
      </p:sp>
    </p:spTree>
    <p:extLst>
      <p:ext uri="{BB962C8B-B14F-4D97-AF65-F5344CB8AC3E}">
        <p14:creationId xmlns:p14="http://schemas.microsoft.com/office/powerpoint/2010/main" val="1035494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Feedback is continually being gathered from service users and efforts made to capture feedback from all pockets of our maternity population, particularly those more likely to be seldom-heard. </a:t>
            </a:r>
          </a:p>
          <a:p>
            <a:endParaRPr lang="en-GB" dirty="0"/>
          </a:p>
          <a:p>
            <a:r>
              <a:rPr lang="en-GB" dirty="0"/>
              <a:t>Maternity service and this team works closely with our MVP colleagues to help steer service-user voice feedback in key areas that can influence design and delivery of the service to maximally benefit patients</a:t>
            </a:r>
          </a:p>
          <a:p>
            <a:endParaRPr lang="en-GB" dirty="0"/>
          </a:p>
          <a:p>
            <a:r>
              <a:rPr lang="en-GB" dirty="0"/>
              <a:t>Work ongoing with language line and the LTHT PPI team to ensure that FFT feedback access is improved, work is underway to capture feedback in women’s own language which language line will then translate back to the service in English, to pilot using volunteers to support women to give feedback in ward areas for example</a:t>
            </a:r>
          </a:p>
        </p:txBody>
      </p:sp>
      <p:sp>
        <p:nvSpPr>
          <p:cNvPr id="4" name="Slide Number Placeholder 3"/>
          <p:cNvSpPr>
            <a:spLocks noGrp="1"/>
          </p:cNvSpPr>
          <p:nvPr>
            <p:ph type="sldNum" sz="quarter" idx="5"/>
          </p:nvPr>
        </p:nvSpPr>
        <p:spPr/>
        <p:txBody>
          <a:bodyPr/>
          <a:lstStyle/>
          <a:p>
            <a:fld id="{E90FEA47-F098-48FD-8891-D4ADFF4EB4EA}" type="slidenum">
              <a:rPr lang="en-GB" smtClean="0"/>
              <a:t>12</a:t>
            </a:fld>
            <a:endParaRPr lang="en-GB" dirty="0"/>
          </a:p>
        </p:txBody>
      </p:sp>
    </p:spTree>
    <p:extLst>
      <p:ext uri="{BB962C8B-B14F-4D97-AF65-F5344CB8AC3E}">
        <p14:creationId xmlns:p14="http://schemas.microsoft.com/office/powerpoint/2010/main" val="2705465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Leeds Preterm Team is made up of two Consultant Obstetricians, two Preterm Specialist Midwives and one Maternity Support Worker.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teams aim is to </a:t>
            </a:r>
            <a:r>
              <a:rPr lang="en-GB" sz="1200" dirty="0"/>
              <a:t>optimise care, safety, experience and outcomes for those at risk of preterm birth and those who have delivered prematurely.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Leeds has had a consultant-led preterm prevention clinic for over 20 years and is led by Mr Simpson and Dr Bonney.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two clinics a week, one at each side of the city and it sees women who are intermediate and high risk of preterm birth (as per the Saving Babies Lives version 3 risk assessment). The time and frequency of these appointments are personalised to each patient based on their individual need. Mr Simpson and Dr Bonney also provide postnatal debriefs to birthing people who have had late miscarriages or unexpected preterm births to help plan for future pregnancies. These birthing people will then often attend the preterm clinic in their subsequent pregnancy.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Times New Roman" panose="02020603050405020304" pitchFamily="18" charset="0"/>
              </a:rPr>
              <a:t>Kalliste (top photo in green) </a:t>
            </a:r>
            <a:r>
              <a:rPr lang="en-GB" dirty="0"/>
              <a:t>is the maternity support worker (MSW) within the preterm team and assists </a:t>
            </a:r>
            <a:r>
              <a:rPr lang="en-GB" b="0" i="0" dirty="0">
                <a:solidFill>
                  <a:srgbClr val="000000"/>
                </a:solidFill>
                <a:effectLst/>
                <a:latin typeface="Times New Roman" panose="02020603050405020304" pitchFamily="18" charset="0"/>
              </a:rPr>
              <a:t>in providing continuity and support for women who are at high risk of preterm birth. Her role is integral in the implementation of national guidance pertaining to the care of those at risk of preterm birth.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2022, two Preterm Specialist Midwives, Gemma Miller and Lizzie Kilburn joined the team to provide holistic midwifery care to the women at highest risk of preterm birth. They offer an enhanced antenatal pathway, and provide postnatal care to those who have delivered prior to 34 weeks gestation, as well as working as part of the preterm MDT to provide staff education and quality improvement work. </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90FEA47-F098-48FD-8891-D4ADFF4EB4EA}"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064568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relation to outcome 1a: service users have required levels of access to the service </a:t>
            </a:r>
          </a:p>
          <a:p>
            <a:r>
              <a:rPr lang="en-GB" dirty="0"/>
              <a:t> </a:t>
            </a:r>
          </a:p>
          <a:p>
            <a:r>
              <a:rPr lang="en-GB" dirty="0"/>
              <a:t>Many of the birthing people who attend the consultant led clinic had previously experienced late miscarriages, extreme preterm births and neonatal death between 16 and 28 weeks gestation. These women will often require treatment in the form on a cervical suture or progesterone to prevent this from occurring again. On the standard multiparous maternity pathway, this is the same period where there is a gap in midwifery care meaning that the women have no scheduled contact with a midwife at their most anxious time.  </a:t>
            </a:r>
          </a:p>
          <a:p>
            <a:endParaRPr lang="en-GB" dirty="0">
              <a:latin typeface="Calibri" panose="020F0502020204030204" pitchFamily="34" charset="0"/>
              <a:cs typeface="Calibri"/>
            </a:endParaRPr>
          </a:p>
          <a:p>
            <a:r>
              <a:rPr lang="en-GB" dirty="0">
                <a:latin typeface="Calibri" panose="020F0502020204030204" pitchFamily="34" charset="0"/>
                <a:cs typeface="Calibri"/>
              </a:rPr>
              <a:t>It was clear from listening to the service users attending the clinic that more midwifery support was needed over this period, and having continuity at each appointment meant that they didn’t have to re-tell their previous traumatic story. Since April 2022 the Preterm Specialist Midwives have offered this enhanced antenatal care pathway to anyone who requires a cervical suture or progesterone. This midwife-led clinic replaces the community midwife appointments and runs alongside the consultant clinic so that there is close communication between the obstetric and midwifery care. It facil</a:t>
            </a:r>
            <a:r>
              <a:rPr lang="en-GB" dirty="0"/>
              <a:t>itates additional and longer appointments allowing for timely emotional support when it is most needed.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90FEA47-F098-48FD-8891-D4ADFF4EB4EA}"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820396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families who have had a preterm birth, especially when that baby is born under 34 weeks and requires care on the neonatal unit, the needs of the mother can often be overlooked. On speaking to families who had experienced this, there were common themes as to why this was the case: </a:t>
            </a:r>
          </a:p>
          <a:p>
            <a:pPr marL="171450" indent="-171450">
              <a:buFontTx/>
              <a:buChar char="-"/>
            </a:pPr>
            <a:r>
              <a:rPr lang="en-GB" dirty="0"/>
              <a:t>The service users needed to take time away from the neonatal unit and their baby to either go to the postnatal ward, or wait at home to see a community midwife to receive their postnatal care. They were often reluctant to do this, as they were very aware of how precious the time on the neonatal unit with their baby is. </a:t>
            </a:r>
          </a:p>
          <a:p>
            <a:pPr marL="171450" indent="-171450">
              <a:buFontTx/>
              <a:buChar char="-"/>
            </a:pPr>
            <a:r>
              <a:rPr lang="en-GB" dirty="0"/>
              <a:t>The postnatal wards are very busy, and would often have to wait prior to being seen </a:t>
            </a:r>
          </a:p>
          <a:p>
            <a:pPr marL="171450" indent="-171450">
              <a:buFontTx/>
              <a:buChar char="-"/>
            </a:pPr>
            <a:r>
              <a:rPr lang="en-GB" dirty="0"/>
              <a:t>They would often be seen by a different midwife each time, meaning that they had to repeat their story multiple times </a:t>
            </a:r>
          </a:p>
          <a:p>
            <a:pPr marL="171450" indent="-171450">
              <a:buFontTx/>
              <a:buChar char="-"/>
            </a:pPr>
            <a:endParaRPr lang="en-GB" dirty="0"/>
          </a:p>
          <a:p>
            <a:pPr marL="0" indent="0">
              <a:buFontTx/>
              <a:buNone/>
            </a:pPr>
            <a:r>
              <a:rPr lang="en-GB" dirty="0"/>
              <a:t>Since June 2023 the Preterm Specialist Midwives have been offering outpatient postnatal care on the NNU to those who have delivered prior to 34 weeks gestation. Gemma and Lizzie aim to meet everyone who has delivered under 34 weeks either prior to there birth or soon after whilst they are still an inpatient. This provides an opportunity to discuss what to expect when having a baby on the neonatal unit and facilitates early discussions about the importance of early breast milk for preterm babies. Once the mother is discharged, they have their postnatal care on the neonatal unit at the cot-side with their baby. </a:t>
            </a:r>
          </a:p>
          <a:p>
            <a:pPr marL="0" indent="0">
              <a:buFontTx/>
              <a:buNone/>
            </a:pPr>
            <a:r>
              <a:rPr lang="en-GB" dirty="0"/>
              <a:t>This promotes: </a:t>
            </a:r>
          </a:p>
          <a:p>
            <a:pPr marL="342900" indent="-342900">
              <a:buFont typeface="Arial" panose="020B0604020202020204" pitchFamily="34" charset="0"/>
              <a:buChar char="•"/>
            </a:pPr>
            <a:r>
              <a:rPr lang="en-GB" sz="1200" b="0" i="0" dirty="0">
                <a:effectLst/>
                <a:latin typeface="Arial" panose="020B0604020202020204" pitchFamily="34" charset="0"/>
                <a:cs typeface="Arial" panose="020B0604020202020204" pitchFamily="34" charset="0"/>
              </a:rPr>
              <a:t>Continuity in the postnatal period  </a:t>
            </a:r>
          </a:p>
          <a:p>
            <a:pPr marL="342900" indent="-342900">
              <a:buFont typeface="Arial" panose="020B0604020202020204" pitchFamily="34" charset="0"/>
              <a:buChar char="•"/>
            </a:pPr>
            <a:r>
              <a:rPr lang="en-GB" sz="1200" b="0" i="0" dirty="0">
                <a:effectLst/>
                <a:latin typeface="Arial" panose="020B0604020202020204" pitchFamily="34" charset="0"/>
                <a:cs typeface="Arial" panose="020B0604020202020204" pitchFamily="34" charset="0"/>
              </a:rPr>
              <a:t>Flexible and personalised care </a:t>
            </a:r>
          </a:p>
          <a:p>
            <a:pPr marL="342900" indent="-342900">
              <a:buFont typeface="Arial" panose="020B0604020202020204" pitchFamily="34" charset="0"/>
              <a:buChar char="•"/>
            </a:pPr>
            <a:r>
              <a:rPr lang="en-GB" sz="1200" dirty="0">
                <a:latin typeface="Arial" panose="020B0604020202020204" pitchFamily="34" charset="0"/>
                <a:cs typeface="Arial" panose="020B0604020202020204" pitchFamily="34" charset="0"/>
              </a:rPr>
              <a:t>I</a:t>
            </a:r>
            <a:r>
              <a:rPr lang="en-GB" sz="1200" b="0" i="0" dirty="0">
                <a:effectLst/>
                <a:latin typeface="Arial" panose="020B0604020202020204" pitchFamily="34" charset="0"/>
                <a:cs typeface="Arial" panose="020B0604020202020204" pitchFamily="34" charset="0"/>
              </a:rPr>
              <a:t>ncreases the amount of time that the parent(s) can spend with </a:t>
            </a:r>
            <a:r>
              <a:rPr lang="en-GB" sz="1200" dirty="0">
                <a:latin typeface="Arial" panose="020B0604020202020204" pitchFamily="34" charset="0"/>
                <a:cs typeface="Arial" panose="020B0604020202020204" pitchFamily="34" charset="0"/>
              </a:rPr>
              <a:t>their </a:t>
            </a:r>
            <a:r>
              <a:rPr lang="en-GB" sz="1200" b="0" i="0" dirty="0">
                <a:effectLst/>
                <a:latin typeface="Arial" panose="020B0604020202020204" pitchFamily="34" charset="0"/>
                <a:cs typeface="Arial" panose="020B0604020202020204" pitchFamily="34" charset="0"/>
              </a:rPr>
              <a:t>baby, promoting family integrated care </a:t>
            </a:r>
          </a:p>
          <a:p>
            <a:pPr marL="342900" indent="-342900">
              <a:buFont typeface="Arial" panose="020B0604020202020204" pitchFamily="34" charset="0"/>
              <a:buChar char="•"/>
            </a:pPr>
            <a:r>
              <a:rPr lang="en-GB" sz="1200" dirty="0">
                <a:latin typeface="Arial" panose="020B0604020202020204" pitchFamily="34" charset="0"/>
                <a:cs typeface="Arial" panose="020B0604020202020204" pitchFamily="34" charset="0"/>
              </a:rPr>
              <a:t>O</a:t>
            </a:r>
            <a:r>
              <a:rPr lang="en-GB" sz="1200" b="0" i="0" dirty="0">
                <a:effectLst/>
                <a:latin typeface="Arial" panose="020B0604020202020204" pitchFamily="34" charset="0"/>
                <a:cs typeface="Arial" panose="020B0604020202020204" pitchFamily="34" charset="0"/>
              </a:rPr>
              <a:t>verview of the patient’s emotional needs and offer timely referral to mental health support if needed</a:t>
            </a:r>
          </a:p>
          <a:p>
            <a:pPr marL="342900" indent="-342900">
              <a:buFont typeface="Arial" panose="020B0604020202020204" pitchFamily="34" charset="0"/>
              <a:buChar char="•"/>
            </a:pPr>
            <a:r>
              <a:rPr lang="en-GB" sz="1200" dirty="0">
                <a:latin typeface="Arial" panose="020B0604020202020204" pitchFamily="34" charset="0"/>
                <a:cs typeface="Arial" panose="020B0604020202020204" pitchFamily="34" charset="0"/>
              </a:rPr>
              <a:t>S</a:t>
            </a:r>
            <a:r>
              <a:rPr lang="en-GB" sz="1200" b="0" i="0" dirty="0">
                <a:effectLst/>
                <a:latin typeface="Arial" panose="020B0604020202020204" pitchFamily="34" charset="0"/>
                <a:cs typeface="Arial" panose="020B0604020202020204" pitchFamily="34" charset="0"/>
              </a:rPr>
              <a:t>upport with expressing/breastfeeding a preterm baby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90FEA47-F098-48FD-8891-D4ADFF4EB4EA}"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320021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Creating personalised care plans has been at the centre of the development of the preterm antenatal and postnatal pathways. </a:t>
            </a:r>
          </a:p>
          <a:p>
            <a:pPr marL="285750" indent="-285750">
              <a:buFontTx/>
              <a:buChar char="-"/>
            </a:pPr>
            <a:endParaRPr lang="en-GB" dirty="0"/>
          </a:p>
          <a:p>
            <a:pPr marL="0" indent="0">
              <a:buFontTx/>
              <a:buNone/>
            </a:pPr>
            <a:r>
              <a:rPr lang="en-GB" dirty="0"/>
              <a:t>Whilst there are frameworks for the pathways, these can be altered to suit to the need of that family. For example: </a:t>
            </a:r>
          </a:p>
          <a:p>
            <a:pPr marL="171450" indent="-171450">
              <a:buFontTx/>
              <a:buChar char="-"/>
            </a:pPr>
            <a:r>
              <a:rPr lang="en-GB" dirty="0"/>
              <a:t>The preterm midwives always strive to see families at the gestation of their previous birth. This is such an important time to have contact with these birthing people as it is often where they are the most anxious. </a:t>
            </a:r>
          </a:p>
          <a:p>
            <a:pPr marL="171450" indent="-171450">
              <a:buFontTx/>
              <a:buChar char="-"/>
            </a:pPr>
            <a:r>
              <a:rPr lang="en-GB" dirty="0"/>
              <a:t>More frequent appointments can also be facilitated during their pregnancy if that is what the family feels they need.</a:t>
            </a:r>
          </a:p>
          <a:p>
            <a:pPr marL="171450" indent="-171450">
              <a:buFontTx/>
              <a:buChar char="-"/>
            </a:pPr>
            <a:r>
              <a:rPr lang="en-GB" dirty="0"/>
              <a:t>Specific discussions are had around the symptoms of preterm labour and the importance of contacting the hospital early </a:t>
            </a:r>
          </a:p>
          <a:p>
            <a:pPr marL="171450" indent="-171450">
              <a:buFontTx/>
              <a:buChar char="-"/>
            </a:pPr>
            <a:r>
              <a:rPr lang="en-GB" dirty="0"/>
              <a:t>Tailoring antenatal education conversations to the needs of the family. For example, some service users prefer to defer conversations around feeding until later in the pregnancy, as they are often not emotionally ready to think about going home with a live baby until closer to their due-date, in view of their past experiences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Direct phone numbers to the Preterm Midwives for non-urgent concerns and questions </a:t>
            </a:r>
          </a:p>
          <a:p>
            <a:pPr marL="171450" indent="-171450">
              <a:buFontTx/>
              <a:buChar char="-"/>
            </a:pPr>
            <a:r>
              <a:rPr lang="en-GB" dirty="0"/>
              <a:t>If families prefer to continue their antenatal care with their local community midwife, then that would be supported. These service users will still have the contact number of the Preterm midwives in case they need any specific advice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90FEA47-F098-48FD-8891-D4ADFF4EB4EA}"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282025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00318" y="3479339"/>
            <a:ext cx="6266539" cy="1052586"/>
          </a:xfrm>
        </p:spPr>
        <p:txBody>
          <a:bodyPr anchor="b">
            <a:normAutofit/>
          </a:bodyPr>
          <a:lstStyle>
            <a:lvl1pPr algn="l">
              <a:defRPr sz="3000" b="1">
                <a:latin typeface="Arial"/>
              </a:defRPr>
            </a:lvl1pPr>
          </a:lstStyle>
          <a:p>
            <a:r>
              <a:rPr lang="en-GB"/>
              <a:t>Click to edit Master title style</a:t>
            </a:r>
            <a:endParaRPr lang="en-US" dirty="0"/>
          </a:p>
        </p:txBody>
      </p:sp>
      <p:sp>
        <p:nvSpPr>
          <p:cNvPr id="3" name="Subtitle 2"/>
          <p:cNvSpPr>
            <a:spLocks noGrp="1"/>
          </p:cNvSpPr>
          <p:nvPr>
            <p:ph type="subTitle" idx="1"/>
          </p:nvPr>
        </p:nvSpPr>
        <p:spPr>
          <a:xfrm>
            <a:off x="707575" y="4531925"/>
            <a:ext cx="6259282" cy="1056075"/>
          </a:xfrm>
        </p:spPr>
        <p:txBody>
          <a:bodyPr>
            <a:normAutofit/>
          </a:bodyPr>
          <a:lstStyle>
            <a:lvl1pPr marL="0" indent="0" algn="l">
              <a:buNone/>
              <a:defRPr sz="18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Tree>
    <p:extLst>
      <p:ext uri="{BB962C8B-B14F-4D97-AF65-F5344CB8AC3E}">
        <p14:creationId xmlns:p14="http://schemas.microsoft.com/office/powerpoint/2010/main" val="2475811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endParaRPr lang="en-GB"/>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E6B148B7-74CA-42EE-A0C0-9A010552438B}" type="datetimeFigureOut">
              <a:rPr lang="en-GB" smtClean="0"/>
              <a:t>26/02/2024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9D6A34A-A22F-4F39-A456-4C6CF1D232AA}" type="slidenum">
              <a:rPr lang="en-GB" smtClean="0"/>
              <a:t>‹#›</a:t>
            </a:fld>
            <a:endParaRPr lang="en-GB" dirty="0"/>
          </a:p>
        </p:txBody>
      </p:sp>
    </p:spTree>
    <p:extLst>
      <p:ext uri="{BB962C8B-B14F-4D97-AF65-F5344CB8AC3E}">
        <p14:creationId xmlns:p14="http://schemas.microsoft.com/office/powerpoint/2010/main" val="1781956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E6B148B7-74CA-42EE-A0C0-9A010552438B}" type="datetimeFigureOut">
              <a:rPr lang="en-GB" smtClean="0"/>
              <a:t>26/02/2024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9D6A34A-A22F-4F39-A456-4C6CF1D232AA}" type="slidenum">
              <a:rPr lang="en-GB" smtClean="0"/>
              <a:t>‹#›</a:t>
            </a:fld>
            <a:endParaRPr lang="en-GB" dirty="0"/>
          </a:p>
        </p:txBody>
      </p:sp>
    </p:spTree>
    <p:extLst>
      <p:ext uri="{BB962C8B-B14F-4D97-AF65-F5344CB8AC3E}">
        <p14:creationId xmlns:p14="http://schemas.microsoft.com/office/powerpoint/2010/main" val="541744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B148B7-74CA-42EE-A0C0-9A010552438B}" type="datetimeFigureOut">
              <a:rPr lang="en-GB" smtClean="0"/>
              <a:t>26/02/2024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9D6A34A-A22F-4F39-A456-4C6CF1D232AA}" type="slidenum">
              <a:rPr lang="en-GB" smtClean="0"/>
              <a:t>‹#›</a:t>
            </a:fld>
            <a:endParaRPr lang="en-GB" dirty="0"/>
          </a:p>
        </p:txBody>
      </p:sp>
    </p:spTree>
    <p:extLst>
      <p:ext uri="{BB962C8B-B14F-4D97-AF65-F5344CB8AC3E}">
        <p14:creationId xmlns:p14="http://schemas.microsoft.com/office/powerpoint/2010/main" val="1193715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B148B7-74CA-42EE-A0C0-9A010552438B}" type="datetimeFigureOut">
              <a:rPr lang="en-GB" smtClean="0"/>
              <a:t>26/02/2024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9D6A34A-A22F-4F39-A456-4C6CF1D232AA}" type="slidenum">
              <a:rPr lang="en-GB" smtClean="0"/>
              <a:t>‹#›</a:t>
            </a:fld>
            <a:endParaRPr lang="en-GB" dirty="0"/>
          </a:p>
        </p:txBody>
      </p:sp>
    </p:spTree>
    <p:extLst>
      <p:ext uri="{BB962C8B-B14F-4D97-AF65-F5344CB8AC3E}">
        <p14:creationId xmlns:p14="http://schemas.microsoft.com/office/powerpoint/2010/main" val="312973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2064656"/>
            <a:ext cx="8229600" cy="4336143"/>
          </a:xfrm>
        </p:spPr>
        <p:txBody>
          <a:bodyPr numCol="2">
            <a:normAutofit/>
          </a:bodyPr>
          <a:lstStyle>
            <a:lvl1pPr marL="0" indent="0" algn="l">
              <a:spcBef>
                <a:spcPts val="0"/>
              </a:spcBef>
              <a:buNone/>
              <a:defRPr sz="1800" kern="1200">
                <a:solidFill>
                  <a:schemeClr val="tx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11" name="Title 10"/>
          <p:cNvSpPr>
            <a:spLocks noGrp="1"/>
          </p:cNvSpPr>
          <p:nvPr>
            <p:ph type="title"/>
          </p:nvPr>
        </p:nvSpPr>
        <p:spPr>
          <a:xfrm>
            <a:off x="457200" y="1108077"/>
            <a:ext cx="8229600" cy="835704"/>
          </a:xfrm>
        </p:spPr>
        <p:txBody>
          <a:bodyPr anchor="b">
            <a:normAutofit/>
          </a:bodyPr>
          <a:lstStyle>
            <a:lvl1pPr algn="l">
              <a:defRPr sz="2400" b="1" i="0">
                <a:latin typeface=""/>
              </a:defRPr>
            </a:lvl1pPr>
          </a:lstStyle>
          <a:p>
            <a:r>
              <a:rPr lang="en-GB"/>
              <a:t>Click to edit Master title style</a:t>
            </a:r>
            <a:endParaRPr lang="en-US" dirty="0"/>
          </a:p>
        </p:txBody>
      </p:sp>
    </p:spTree>
    <p:extLst>
      <p:ext uri="{BB962C8B-B14F-4D97-AF65-F5344CB8AC3E}">
        <p14:creationId xmlns:p14="http://schemas.microsoft.com/office/powerpoint/2010/main" val="1930120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6B148B7-74CA-42EE-A0C0-9A010552438B}" type="datetimeFigureOut">
              <a:rPr lang="en-GB" smtClean="0"/>
              <a:t>26/02/2024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9D6A34A-A22F-4F39-A456-4C6CF1D232AA}" type="slidenum">
              <a:rPr lang="en-GB" smtClean="0"/>
              <a:t>‹#›</a:t>
            </a:fld>
            <a:endParaRPr lang="en-GB" dirty="0"/>
          </a:p>
        </p:txBody>
      </p:sp>
    </p:spTree>
    <p:extLst>
      <p:ext uri="{BB962C8B-B14F-4D97-AF65-F5344CB8AC3E}">
        <p14:creationId xmlns:p14="http://schemas.microsoft.com/office/powerpoint/2010/main" val="1746432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B148B7-74CA-42EE-A0C0-9A010552438B}" type="datetimeFigureOut">
              <a:rPr lang="en-GB" smtClean="0"/>
              <a:t>26/02/2024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9D6A34A-A22F-4F39-A456-4C6CF1D232AA}" type="slidenum">
              <a:rPr lang="en-GB" smtClean="0"/>
              <a:t>‹#›</a:t>
            </a:fld>
            <a:endParaRPr lang="en-GB" dirty="0"/>
          </a:p>
        </p:txBody>
      </p:sp>
    </p:spTree>
    <p:extLst>
      <p:ext uri="{BB962C8B-B14F-4D97-AF65-F5344CB8AC3E}">
        <p14:creationId xmlns:p14="http://schemas.microsoft.com/office/powerpoint/2010/main" val="1001070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B148B7-74CA-42EE-A0C0-9A010552438B}" type="datetimeFigureOut">
              <a:rPr lang="en-GB" smtClean="0"/>
              <a:t>26/02/2024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9D6A34A-A22F-4F39-A456-4C6CF1D232AA}" type="slidenum">
              <a:rPr lang="en-GB" smtClean="0"/>
              <a:t>‹#›</a:t>
            </a:fld>
            <a:endParaRPr lang="en-GB" dirty="0"/>
          </a:p>
        </p:txBody>
      </p:sp>
    </p:spTree>
    <p:extLst>
      <p:ext uri="{BB962C8B-B14F-4D97-AF65-F5344CB8AC3E}">
        <p14:creationId xmlns:p14="http://schemas.microsoft.com/office/powerpoint/2010/main" val="2699365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6B148B7-74CA-42EE-A0C0-9A010552438B}" type="datetimeFigureOut">
              <a:rPr lang="en-GB" smtClean="0"/>
              <a:t>26/02/2024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9D6A34A-A22F-4F39-A456-4C6CF1D232AA}" type="slidenum">
              <a:rPr lang="en-GB" smtClean="0"/>
              <a:t>‹#›</a:t>
            </a:fld>
            <a:endParaRPr lang="en-GB" dirty="0"/>
          </a:p>
        </p:txBody>
      </p:sp>
    </p:spTree>
    <p:extLst>
      <p:ext uri="{BB962C8B-B14F-4D97-AF65-F5344CB8AC3E}">
        <p14:creationId xmlns:p14="http://schemas.microsoft.com/office/powerpoint/2010/main" val="4214991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B148B7-74CA-42EE-A0C0-9A010552438B}" type="datetimeFigureOut">
              <a:rPr lang="en-GB" smtClean="0"/>
              <a:t>26/02/2024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9D6A34A-A22F-4F39-A456-4C6CF1D232AA}" type="slidenum">
              <a:rPr lang="en-GB" smtClean="0"/>
              <a:t>‹#›</a:t>
            </a:fld>
            <a:endParaRPr lang="en-GB" dirty="0"/>
          </a:p>
        </p:txBody>
      </p:sp>
    </p:spTree>
    <p:extLst>
      <p:ext uri="{BB962C8B-B14F-4D97-AF65-F5344CB8AC3E}">
        <p14:creationId xmlns:p14="http://schemas.microsoft.com/office/powerpoint/2010/main" val="3989141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6B148B7-74CA-42EE-A0C0-9A010552438B}" type="datetimeFigureOut">
              <a:rPr lang="en-GB" smtClean="0"/>
              <a:t>26/02/2024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9D6A34A-A22F-4F39-A456-4C6CF1D232AA}" type="slidenum">
              <a:rPr lang="en-GB" smtClean="0"/>
              <a:t>‹#›</a:t>
            </a:fld>
            <a:endParaRPr lang="en-GB" dirty="0"/>
          </a:p>
        </p:txBody>
      </p:sp>
    </p:spTree>
    <p:extLst>
      <p:ext uri="{BB962C8B-B14F-4D97-AF65-F5344CB8AC3E}">
        <p14:creationId xmlns:p14="http://schemas.microsoft.com/office/powerpoint/2010/main" val="3631396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B148B7-74CA-42EE-A0C0-9A010552438B}" type="datetimeFigureOut">
              <a:rPr lang="en-GB" smtClean="0"/>
              <a:t>26/02/2024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9D6A34A-A22F-4F39-A456-4C6CF1D232AA}" type="slidenum">
              <a:rPr lang="en-GB" smtClean="0"/>
              <a:t>‹#›</a:t>
            </a:fld>
            <a:endParaRPr lang="en-GB" dirty="0"/>
          </a:p>
        </p:txBody>
      </p:sp>
    </p:spTree>
    <p:extLst>
      <p:ext uri="{BB962C8B-B14F-4D97-AF65-F5344CB8AC3E}">
        <p14:creationId xmlns:p14="http://schemas.microsoft.com/office/powerpoint/2010/main" val="21471952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2980944"/>
          </a:xfrm>
          <a:prstGeom prst="rect">
            <a:avLst/>
          </a:prstGeom>
        </p:spPr>
      </p:pic>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
                <a:ea typeface="+mn-ea"/>
                <a:cs typeface="+mn-cs"/>
              </a:defRPr>
            </a:lvl1pPr>
          </a:lstStyle>
          <a:p>
            <a:pPr>
              <a:defRPr/>
            </a:pPr>
            <a:fld id="{BDFAF992-F1B8-CB41-A572-D743B70ACBAD}" type="datetimeFigureOut">
              <a:rPr lang="en-US"/>
              <a:pPr>
                <a:defRPr/>
              </a:pPr>
              <a:t>2/26/2024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
                <a:ea typeface="+mn-ea"/>
                <a:cs typeface="+mn-cs"/>
              </a:defRPr>
            </a:lvl1pPr>
          </a:lstStyle>
          <a:p>
            <a:pPr>
              <a:defRPr/>
            </a:pPr>
            <a:fld id="{7B7DB550-A43E-C547-B6FB-6E0F5DC6D68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8" r:id="rId1"/>
  </p:sldLayoutIdLst>
  <p:txStyles>
    <p:titleStyle>
      <a:lvl1pPr algn="ctr" defTabSz="457200" rtl="0" eaLnBrk="1" fontAlgn="base" hangingPunct="1">
        <a:spcBef>
          <a:spcPct val="0"/>
        </a:spcBef>
        <a:spcAft>
          <a:spcPct val="0"/>
        </a:spcAft>
        <a:defRPr sz="4400" kern="1200">
          <a:solidFill>
            <a:schemeClr val="tx1"/>
          </a:solidFill>
          <a:latin typeface="Arial" charset="0"/>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Arial" charset="0"/>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Arial" charset="0"/>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Arial" charset="0"/>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Arial" charset="0"/>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Arial"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335024"/>
          </a:xfrm>
          <a:prstGeom prst="rect">
            <a:avLst/>
          </a:prstGeom>
        </p:spPr>
      </p:pic>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
                <a:ea typeface="+mn-ea"/>
                <a:cs typeface="+mn-cs"/>
              </a:defRPr>
            </a:lvl1pPr>
          </a:lstStyle>
          <a:p>
            <a:pPr>
              <a:defRPr/>
            </a:pPr>
            <a:fld id="{35EDB368-969F-1447-BDC0-E4C7503ED069}" type="datetimeFigureOut">
              <a:rPr lang="en-US"/>
              <a:pPr>
                <a:defRPr/>
              </a:pPr>
              <a:t>2/26/2024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
                <a:ea typeface="+mn-ea"/>
                <a:cs typeface="+mn-cs"/>
              </a:defRPr>
            </a:lvl1pPr>
          </a:lstStyle>
          <a:p>
            <a:pPr>
              <a:defRPr/>
            </a:pPr>
            <a:fld id="{BF488000-1832-E544-B903-E7F3D7DF60F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ctr" defTabSz="457200" rtl="0" eaLnBrk="0" fontAlgn="base" hangingPunct="0">
        <a:spcBef>
          <a:spcPct val="0"/>
        </a:spcBef>
        <a:spcAft>
          <a:spcPct val="0"/>
        </a:spcAft>
        <a:defRPr sz="4400" kern="1200">
          <a:solidFill>
            <a:schemeClr val="tx1"/>
          </a:solidFill>
          <a:latin typeface="Arial" charset="0"/>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charset="0"/>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charset="0"/>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charset="0"/>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charset="0"/>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E6B148B7-74CA-42EE-A0C0-9A010552438B}" type="datetimeFigureOut">
              <a:rPr lang="en-GB" smtClean="0"/>
              <a:t>26/02/2024</a:t>
            </a:fld>
            <a:endParaRPr lang="en-GB" dirty="0"/>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49D6A34A-A22F-4F39-A456-4C6CF1D232AA}" type="slidenum">
              <a:rPr lang="en-GB" smtClean="0"/>
              <a:t>‹#›</a:t>
            </a:fld>
            <a:endParaRPr lang="en-GB" dirty="0"/>
          </a:p>
        </p:txBody>
      </p:sp>
    </p:spTree>
    <p:extLst>
      <p:ext uri="{BB962C8B-B14F-4D97-AF65-F5344CB8AC3E}">
        <p14:creationId xmlns:p14="http://schemas.microsoft.com/office/powerpoint/2010/main" val="30006924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anose="020B0604020202020204"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_1K_HIxma88"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view.officeapps.live.com/op/view.aspx?src=https%3A%2F%2Fnhssurveys.org%2Fwp-content%2Fsurveys%2F04-maternity%2F05-benchmarks-reports%2F2023%2FLeeds%2520Teaching%2520Hospitals%2520NHS%2520Trust.pptx&amp;wdOrigin=BROWSELINK"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6"/>
          <p:cNvSpPr>
            <a:spLocks noGrp="1"/>
          </p:cNvSpPr>
          <p:nvPr>
            <p:ph type="ctrTitle"/>
          </p:nvPr>
        </p:nvSpPr>
        <p:spPr>
          <a:xfrm>
            <a:off x="700088" y="3479800"/>
            <a:ext cx="6267450" cy="1052513"/>
          </a:xfrm>
        </p:spPr>
        <p:txBody>
          <a:bodyPr/>
          <a:lstStyle/>
          <a:p>
            <a:pPr eaLnBrk="1" hangingPunct="1"/>
            <a:r>
              <a:rPr lang="en-US" dirty="0">
                <a:latin typeface="Arial" charset="0"/>
              </a:rPr>
              <a:t>NHS Equality Delivery System 22</a:t>
            </a:r>
          </a:p>
        </p:txBody>
      </p:sp>
      <p:sp>
        <p:nvSpPr>
          <p:cNvPr id="4098" name="Subtitle 7"/>
          <p:cNvSpPr>
            <a:spLocks noGrp="1"/>
          </p:cNvSpPr>
          <p:nvPr>
            <p:ph type="subTitle" idx="1"/>
          </p:nvPr>
        </p:nvSpPr>
        <p:spPr>
          <a:xfrm>
            <a:off x="708025" y="4532313"/>
            <a:ext cx="6259513" cy="892175"/>
          </a:xfrm>
        </p:spPr>
        <p:txBody>
          <a:bodyPr/>
          <a:lstStyle/>
          <a:p>
            <a:pPr eaLnBrk="1" hangingPunct="1"/>
            <a:r>
              <a:rPr lang="en-US" dirty="0"/>
              <a:t>Leeds Maternity Services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540DCD0-702B-68D5-5DC9-174372613984}"/>
              </a:ext>
            </a:extLst>
          </p:cNvPr>
          <p:cNvSpPr>
            <a:spLocks noGrp="1"/>
          </p:cNvSpPr>
          <p:nvPr>
            <p:ph type="subTitle" idx="1"/>
          </p:nvPr>
        </p:nvSpPr>
        <p:spPr/>
        <p:txBody>
          <a:bodyPr numCol="1"/>
          <a:lstStyle/>
          <a:p>
            <a:pPr marL="285750" indent="-285750">
              <a:buClr>
                <a:srgbClr val="0070C0"/>
              </a:buClr>
              <a:buFont typeface="Wingdings" panose="05000000000000000000" pitchFamily="2" charset="2"/>
              <a:buChar char="v"/>
            </a:pPr>
            <a:r>
              <a:rPr lang="en-GB" dirty="0"/>
              <a:t>Quality improvement plays a huge part in all of the workstreams we develop and pilot. </a:t>
            </a:r>
          </a:p>
          <a:p>
            <a:pPr marL="285750" indent="-285750">
              <a:buClr>
                <a:srgbClr val="0070C0"/>
              </a:buClr>
              <a:buFont typeface="Wingdings" panose="05000000000000000000" pitchFamily="2" charset="2"/>
              <a:buChar char="v"/>
            </a:pPr>
            <a:endParaRPr lang="en-GB" dirty="0"/>
          </a:p>
          <a:p>
            <a:pPr marL="285750" indent="-285750">
              <a:buClr>
                <a:srgbClr val="0070C0"/>
              </a:buClr>
              <a:buFont typeface="Wingdings" panose="05000000000000000000" pitchFamily="2" charset="2"/>
              <a:buChar char="v"/>
            </a:pPr>
            <a:r>
              <a:rPr lang="en-GB" dirty="0"/>
              <a:t>Harm is reduced by co-designing services from the off-set and working collaboratively with key partners across the city</a:t>
            </a:r>
          </a:p>
          <a:p>
            <a:pPr marL="285750" indent="-285750">
              <a:buClr>
                <a:srgbClr val="0070C0"/>
              </a:buClr>
              <a:buFont typeface="Wingdings" panose="05000000000000000000" pitchFamily="2" charset="2"/>
              <a:buChar char="v"/>
            </a:pPr>
            <a:endParaRPr lang="en-GB" dirty="0"/>
          </a:p>
          <a:p>
            <a:pPr marL="285750" indent="-285750">
              <a:buClr>
                <a:srgbClr val="0070C0"/>
              </a:buClr>
              <a:buFont typeface="Wingdings" panose="05000000000000000000" pitchFamily="2" charset="2"/>
              <a:buChar char="v"/>
            </a:pPr>
            <a:r>
              <a:rPr lang="en-GB" dirty="0"/>
              <a:t>Auditing and evaluating is a key part of all workstreams to ensure a continual process of learning, reviewing and adapting is in place to ensure workstreams align with patient needs. </a:t>
            </a:r>
          </a:p>
          <a:p>
            <a:endParaRPr lang="en-GB" i="1" dirty="0">
              <a:effectLst>
                <a:outerShdw blurRad="38100" dist="38100" dir="2700000" algn="tl">
                  <a:srgbClr val="000000">
                    <a:alpha val="43137"/>
                  </a:srgbClr>
                </a:outerShdw>
              </a:effectLst>
            </a:endParaRPr>
          </a:p>
          <a:p>
            <a:r>
              <a:rPr lang="en-GB" i="1" dirty="0">
                <a:effectLst>
                  <a:outerShdw blurRad="38100" dist="38100" dir="2700000" algn="tl">
                    <a:srgbClr val="000000">
                      <a:alpha val="43137"/>
                    </a:srgbClr>
                  </a:outerShdw>
                </a:effectLst>
              </a:rPr>
              <a:t>One example:</a:t>
            </a:r>
          </a:p>
          <a:p>
            <a:r>
              <a:rPr lang="en-GB" dirty="0"/>
              <a:t>Bump and Baby Fit is being fully evaluated by Leeds University as part of a research project so we can equitably measure its effect and service-user feedback. </a:t>
            </a:r>
          </a:p>
        </p:txBody>
      </p:sp>
      <p:sp>
        <p:nvSpPr>
          <p:cNvPr id="3" name="Title 2">
            <a:extLst>
              <a:ext uri="{FF2B5EF4-FFF2-40B4-BE49-F238E27FC236}">
                <a16:creationId xmlns:a16="http://schemas.microsoft.com/office/drawing/2014/main" id="{A5B76460-7077-6646-3FB1-6B4F50EED490}"/>
              </a:ext>
            </a:extLst>
          </p:cNvPr>
          <p:cNvSpPr>
            <a:spLocks noGrp="1"/>
          </p:cNvSpPr>
          <p:nvPr>
            <p:ph type="title"/>
          </p:nvPr>
        </p:nvSpPr>
        <p:spPr>
          <a:xfrm>
            <a:off x="457200" y="1145219"/>
            <a:ext cx="8229600" cy="839538"/>
          </a:xfrm>
          <a:solidFill>
            <a:schemeClr val="accent5">
              <a:lumMod val="20000"/>
              <a:lumOff val="80000"/>
            </a:schemeClr>
          </a:solidFill>
        </p:spPr>
        <p:txBody>
          <a:bodyPr>
            <a:normAutofit/>
          </a:bodyPr>
          <a:lstStyle/>
          <a:p>
            <a:r>
              <a:rPr lang="en-GB" dirty="0"/>
              <a:t>Outcome 1C: When service users use the service, they are free from harm</a:t>
            </a:r>
          </a:p>
        </p:txBody>
      </p:sp>
    </p:spTree>
    <p:extLst>
      <p:ext uri="{BB962C8B-B14F-4D97-AF65-F5344CB8AC3E}">
        <p14:creationId xmlns:p14="http://schemas.microsoft.com/office/powerpoint/2010/main" val="2828942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516D08-3DA0-F3C0-7903-2B305B1D86FB}"/>
              </a:ext>
            </a:extLst>
          </p:cNvPr>
          <p:cNvPicPr>
            <a:picLocks noChangeAspect="1"/>
          </p:cNvPicPr>
          <p:nvPr/>
        </p:nvPicPr>
        <p:blipFill>
          <a:blip r:embed="rId3"/>
          <a:stretch>
            <a:fillRect/>
          </a:stretch>
        </p:blipFill>
        <p:spPr>
          <a:xfrm>
            <a:off x="5879723" y="2064656"/>
            <a:ext cx="2807077" cy="2685633"/>
          </a:xfrm>
          <a:prstGeom prst="rect">
            <a:avLst/>
          </a:prstGeom>
        </p:spPr>
      </p:pic>
      <p:pic>
        <p:nvPicPr>
          <p:cNvPr id="5" name="Picture 4">
            <a:extLst>
              <a:ext uri="{FF2B5EF4-FFF2-40B4-BE49-F238E27FC236}">
                <a16:creationId xmlns:a16="http://schemas.microsoft.com/office/drawing/2014/main" id="{489F8F6A-7E29-8F4A-160A-F56160CA5534}"/>
              </a:ext>
            </a:extLst>
          </p:cNvPr>
          <p:cNvPicPr>
            <a:picLocks noChangeAspect="1"/>
          </p:cNvPicPr>
          <p:nvPr/>
        </p:nvPicPr>
        <p:blipFill>
          <a:blip r:embed="rId4"/>
          <a:stretch>
            <a:fillRect/>
          </a:stretch>
        </p:blipFill>
        <p:spPr>
          <a:xfrm>
            <a:off x="5616097" y="4740751"/>
            <a:ext cx="3076223" cy="1988524"/>
          </a:xfrm>
          <a:prstGeom prst="rect">
            <a:avLst/>
          </a:prstGeom>
        </p:spPr>
      </p:pic>
      <p:pic>
        <p:nvPicPr>
          <p:cNvPr id="6" name="Picture 5">
            <a:extLst>
              <a:ext uri="{FF2B5EF4-FFF2-40B4-BE49-F238E27FC236}">
                <a16:creationId xmlns:a16="http://schemas.microsoft.com/office/drawing/2014/main" id="{AAE17521-D62D-EBAF-B5EF-217E50EBE456}"/>
              </a:ext>
            </a:extLst>
          </p:cNvPr>
          <p:cNvPicPr>
            <a:picLocks noChangeAspect="1"/>
          </p:cNvPicPr>
          <p:nvPr/>
        </p:nvPicPr>
        <p:blipFill>
          <a:blip r:embed="rId5"/>
          <a:stretch>
            <a:fillRect/>
          </a:stretch>
        </p:blipFill>
        <p:spPr>
          <a:xfrm>
            <a:off x="3639845" y="4737182"/>
            <a:ext cx="1976252" cy="1992093"/>
          </a:xfrm>
          <a:prstGeom prst="rect">
            <a:avLst/>
          </a:prstGeom>
        </p:spPr>
      </p:pic>
      <p:pic>
        <p:nvPicPr>
          <p:cNvPr id="8" name="Picture 7">
            <a:extLst>
              <a:ext uri="{FF2B5EF4-FFF2-40B4-BE49-F238E27FC236}">
                <a16:creationId xmlns:a16="http://schemas.microsoft.com/office/drawing/2014/main" id="{624980FA-F74E-A91E-78E2-9868E5A4866D}"/>
              </a:ext>
            </a:extLst>
          </p:cNvPr>
          <p:cNvPicPr>
            <a:picLocks noChangeAspect="1"/>
          </p:cNvPicPr>
          <p:nvPr/>
        </p:nvPicPr>
        <p:blipFill>
          <a:blip r:embed="rId6"/>
          <a:stretch>
            <a:fillRect/>
          </a:stretch>
        </p:blipFill>
        <p:spPr>
          <a:xfrm>
            <a:off x="3646115" y="2078665"/>
            <a:ext cx="2233608" cy="2640939"/>
          </a:xfrm>
          <a:prstGeom prst="rect">
            <a:avLst/>
          </a:prstGeom>
        </p:spPr>
      </p:pic>
      <p:sp>
        <p:nvSpPr>
          <p:cNvPr id="3" name="Title 2">
            <a:extLst>
              <a:ext uri="{FF2B5EF4-FFF2-40B4-BE49-F238E27FC236}">
                <a16:creationId xmlns:a16="http://schemas.microsoft.com/office/drawing/2014/main" id="{D7B80AC0-0FA7-84F0-3801-3A88A1B680FC}"/>
              </a:ext>
            </a:extLst>
          </p:cNvPr>
          <p:cNvSpPr>
            <a:spLocks noGrp="1"/>
          </p:cNvSpPr>
          <p:nvPr>
            <p:ph type="title"/>
          </p:nvPr>
        </p:nvSpPr>
        <p:spPr>
          <a:xfrm>
            <a:off x="457200" y="1194646"/>
            <a:ext cx="8229600" cy="870010"/>
          </a:xfrm>
          <a:solidFill>
            <a:schemeClr val="accent6">
              <a:lumMod val="20000"/>
              <a:lumOff val="80000"/>
            </a:schemeClr>
          </a:solidFill>
        </p:spPr>
        <p:txBody>
          <a:bodyPr>
            <a:normAutofit/>
          </a:bodyPr>
          <a:lstStyle/>
          <a:p>
            <a:r>
              <a:rPr lang="en-GB" dirty="0"/>
              <a:t>Outcome 1D: Service users report positive experiences of the service</a:t>
            </a:r>
          </a:p>
        </p:txBody>
      </p:sp>
      <p:sp>
        <p:nvSpPr>
          <p:cNvPr id="10" name="Content Placeholder 10">
            <a:extLst>
              <a:ext uri="{FF2B5EF4-FFF2-40B4-BE49-F238E27FC236}">
                <a16:creationId xmlns:a16="http://schemas.microsoft.com/office/drawing/2014/main" id="{EF5CC4BE-A69F-89CC-C521-422D60BCF620}"/>
              </a:ext>
            </a:extLst>
          </p:cNvPr>
          <p:cNvSpPr txBox="1">
            <a:spLocks/>
          </p:cNvSpPr>
          <p:nvPr/>
        </p:nvSpPr>
        <p:spPr>
          <a:xfrm>
            <a:off x="181029" y="2405849"/>
            <a:ext cx="3346876" cy="4261281"/>
          </a:xfrm>
          <a:prstGeom prst="rect">
            <a:avLst/>
          </a:prstGeom>
          <a:gradFill>
            <a:gsLst>
              <a:gs pos="0">
                <a:srgbClr val="4F81BD">
                  <a:lumMod val="5000"/>
                  <a:lumOff val="95000"/>
                </a:srgbClr>
              </a:gs>
              <a:gs pos="74000">
                <a:srgbClr val="4F81BD">
                  <a:lumMod val="45000"/>
                  <a:lumOff val="55000"/>
                </a:srgbClr>
              </a:gs>
              <a:gs pos="83000">
                <a:srgbClr val="4F81BD">
                  <a:lumMod val="45000"/>
                  <a:lumOff val="55000"/>
                </a:srgbClr>
              </a:gs>
              <a:gs pos="100000">
                <a:srgbClr val="4F81BD">
                  <a:lumMod val="30000"/>
                  <a:lumOff val="70000"/>
                </a:srgbClr>
              </a:gs>
            </a:gsLst>
            <a:lin ang="5400000" scaled="1"/>
          </a:gradFill>
        </p:spPr>
        <p:txBody>
          <a:bodyPr vert="horz" lIns="91440" tIns="45720" rIns="91440" bIns="45720" rtlCol="0">
            <a:normAutofit fontScale="925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20000"/>
              </a:spcBef>
              <a:spcAft>
                <a:spcPts val="0"/>
              </a:spcAft>
              <a:buClrTx/>
              <a:buSzTx/>
              <a:buNone/>
              <a:tabLst/>
              <a:defRPr/>
            </a:pPr>
            <a:r>
              <a:rPr kumimoji="0" lang="en-GB" sz="2200" b="0" i="0" u="none" strike="noStrike" kern="1200" cap="none" spc="0" normalizeH="0" baseline="0" noProof="0" dirty="0">
                <a:ln>
                  <a:noFill/>
                </a:ln>
                <a:solidFill>
                  <a:sysClr val="windowText" lastClr="000000"/>
                </a:solidFill>
                <a:effectLst/>
                <a:uLnTx/>
                <a:uFillTx/>
                <a:latin typeface="Calibri"/>
                <a:ea typeface="+mn-ea"/>
                <a:cs typeface="Arial" panose="020B0604020202020204" pitchFamily="34" charset="0"/>
              </a:rPr>
              <a:t>Engaging with communities:</a:t>
            </a:r>
          </a:p>
          <a:p>
            <a:pPr marL="257175" marR="0" lvl="0" indent="-257175" algn="l" defTabSz="685800" rtl="0" eaLnBrk="1" fontAlgn="auto" latinLnBrk="0" hangingPunct="1">
              <a:lnSpc>
                <a:spcPct val="100000"/>
              </a:lnSpc>
              <a:spcBef>
                <a:spcPct val="20000"/>
              </a:spcBef>
              <a:spcAft>
                <a:spcPts val="0"/>
              </a:spcAft>
              <a:buClr>
                <a:schemeClr val="accent6">
                  <a:lumMod val="75000"/>
                </a:schemeClr>
              </a:buClr>
              <a:buSzTx/>
              <a:buFont typeface="Wingdings" panose="05000000000000000000" pitchFamily="2" charset="2"/>
              <a:buChar char="ü"/>
              <a:tabLst/>
              <a:defRPr/>
            </a:pPr>
            <a:r>
              <a:rPr kumimoji="0" lang="en-GB" sz="2200" b="0" i="0" u="none" strike="noStrike" kern="1200" cap="none" spc="0" normalizeH="0" baseline="0" noProof="0" dirty="0">
                <a:ln>
                  <a:noFill/>
                </a:ln>
                <a:solidFill>
                  <a:sysClr val="windowText" lastClr="000000"/>
                </a:solidFill>
                <a:effectLst/>
                <a:uLnTx/>
                <a:uFillTx/>
                <a:latin typeface="Calibri"/>
                <a:ea typeface="+mn-ea"/>
                <a:cs typeface="Arial" panose="020B0604020202020204" pitchFamily="34" charset="0"/>
              </a:rPr>
              <a:t>Allows learning from experience</a:t>
            </a:r>
          </a:p>
          <a:p>
            <a:pPr marL="257175" marR="0" lvl="0" indent="-257175" algn="l" defTabSz="685800" rtl="0" eaLnBrk="1" fontAlgn="auto" latinLnBrk="0" hangingPunct="1">
              <a:lnSpc>
                <a:spcPct val="100000"/>
              </a:lnSpc>
              <a:spcBef>
                <a:spcPct val="20000"/>
              </a:spcBef>
              <a:spcAft>
                <a:spcPts val="0"/>
              </a:spcAft>
              <a:buClr>
                <a:schemeClr val="accent6">
                  <a:lumMod val="75000"/>
                </a:schemeClr>
              </a:buClr>
              <a:buSzTx/>
              <a:buFont typeface="Wingdings" panose="05000000000000000000" pitchFamily="2" charset="2"/>
              <a:buChar char="ü"/>
              <a:tabLst/>
              <a:defRPr/>
            </a:pPr>
            <a:r>
              <a:rPr kumimoji="0" lang="en-GB" sz="2200" b="0" i="0" u="none" strike="noStrike" kern="1200" cap="none" spc="0" normalizeH="0" baseline="0" noProof="0" dirty="0">
                <a:ln>
                  <a:noFill/>
                </a:ln>
                <a:solidFill>
                  <a:sysClr val="windowText" lastClr="000000"/>
                </a:solidFill>
                <a:effectLst/>
                <a:uLnTx/>
                <a:uFillTx/>
                <a:latin typeface="Calibri"/>
                <a:ea typeface="+mn-ea"/>
                <a:cs typeface="Arial" panose="020B0604020202020204" pitchFamily="34" charset="0"/>
              </a:rPr>
              <a:t>Co-production- ensures services are designed with and by those who use them</a:t>
            </a:r>
          </a:p>
          <a:p>
            <a:pPr marL="257175" marR="0" lvl="0" indent="-257175" algn="l" defTabSz="685800" rtl="0" eaLnBrk="1" fontAlgn="auto" latinLnBrk="0" hangingPunct="1">
              <a:lnSpc>
                <a:spcPct val="100000"/>
              </a:lnSpc>
              <a:spcBef>
                <a:spcPct val="20000"/>
              </a:spcBef>
              <a:spcAft>
                <a:spcPts val="0"/>
              </a:spcAft>
              <a:buClr>
                <a:schemeClr val="accent6">
                  <a:lumMod val="75000"/>
                </a:schemeClr>
              </a:buClr>
              <a:buSzTx/>
              <a:buFont typeface="Wingdings" panose="05000000000000000000" pitchFamily="2" charset="2"/>
              <a:buChar char="ü"/>
              <a:tabLst/>
              <a:defRPr/>
            </a:pPr>
            <a:r>
              <a:rPr kumimoji="0" lang="en-GB" sz="2200" b="0" i="0" u="none" strike="noStrike" kern="1200" cap="none" spc="0" normalizeH="0" baseline="0" noProof="0" dirty="0">
                <a:ln>
                  <a:noFill/>
                </a:ln>
                <a:solidFill>
                  <a:sysClr val="windowText" lastClr="000000"/>
                </a:solidFill>
                <a:effectLst/>
                <a:uLnTx/>
                <a:uFillTx/>
                <a:latin typeface="Calibri"/>
                <a:ea typeface="+mn-ea"/>
                <a:cs typeface="Arial" panose="020B0604020202020204" pitchFamily="34" charset="0"/>
              </a:rPr>
              <a:t>Overcoming barriers and building trust</a:t>
            </a:r>
          </a:p>
          <a:p>
            <a:pPr marL="257175" marR="0" lvl="0" indent="-257175" algn="l" defTabSz="685800" rtl="0" eaLnBrk="1" fontAlgn="auto" latinLnBrk="0" hangingPunct="1">
              <a:lnSpc>
                <a:spcPct val="100000"/>
              </a:lnSpc>
              <a:spcBef>
                <a:spcPct val="20000"/>
              </a:spcBef>
              <a:spcAft>
                <a:spcPts val="0"/>
              </a:spcAft>
              <a:buClr>
                <a:schemeClr val="accent6">
                  <a:lumMod val="75000"/>
                </a:schemeClr>
              </a:buClr>
              <a:buSzTx/>
              <a:buFont typeface="Wingdings" panose="05000000000000000000" pitchFamily="2" charset="2"/>
              <a:buChar char="ü"/>
              <a:tabLst/>
              <a:defRPr/>
            </a:pPr>
            <a:r>
              <a:rPr kumimoji="0" lang="en-GB" sz="2200" b="0" i="0" u="none" strike="noStrike" kern="1200" cap="none" spc="0" normalizeH="0" baseline="0" noProof="0" dirty="0">
                <a:ln>
                  <a:noFill/>
                </a:ln>
                <a:solidFill>
                  <a:sysClr val="windowText" lastClr="000000"/>
                </a:solidFill>
                <a:effectLst/>
                <a:uLnTx/>
                <a:uFillTx/>
                <a:latin typeface="Calibri"/>
                <a:ea typeface="+mn-ea"/>
                <a:cs typeface="Arial" panose="020B0604020202020204" pitchFamily="34" charset="0"/>
              </a:rPr>
              <a:t>Sharing power</a:t>
            </a:r>
          </a:p>
          <a:p>
            <a:pPr marL="257175" marR="0" lvl="0" indent="-257175" algn="l" defTabSz="685800" rtl="0" eaLnBrk="1" fontAlgn="auto" latinLnBrk="0" hangingPunct="1">
              <a:lnSpc>
                <a:spcPct val="100000"/>
              </a:lnSpc>
              <a:spcBef>
                <a:spcPct val="20000"/>
              </a:spcBef>
              <a:spcAft>
                <a:spcPts val="0"/>
              </a:spcAft>
              <a:buClr>
                <a:schemeClr val="accent6">
                  <a:lumMod val="75000"/>
                </a:schemeClr>
              </a:buClr>
              <a:buSzTx/>
              <a:buFont typeface="Wingdings" panose="05000000000000000000" pitchFamily="2" charset="2"/>
              <a:buChar char="ü"/>
              <a:tabLst/>
              <a:defRPr/>
            </a:pPr>
            <a:r>
              <a:rPr kumimoji="0" lang="en-GB" sz="2200" b="0" i="0" u="none" strike="noStrike" kern="1200" cap="none" spc="0" normalizeH="0" baseline="0" noProof="0" dirty="0">
                <a:ln>
                  <a:noFill/>
                </a:ln>
                <a:solidFill>
                  <a:sysClr val="windowText" lastClr="000000"/>
                </a:solidFill>
                <a:effectLst/>
                <a:uLnTx/>
                <a:uFillTx/>
                <a:latin typeface="Calibri"/>
                <a:ea typeface="+mn-ea"/>
                <a:cs typeface="Arial" panose="020B0604020202020204" pitchFamily="34" charset="0"/>
              </a:rPr>
              <a:t>Ultimate goal = Safer, more inclusive and personalised care</a:t>
            </a:r>
            <a:r>
              <a:rPr kumimoji="0" lang="en-GB"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t>
            </a:r>
          </a:p>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635568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DD83442-5A16-6437-8B44-C77F552DFDC1}"/>
              </a:ext>
            </a:extLst>
          </p:cNvPr>
          <p:cNvSpPr>
            <a:spLocks noGrp="1"/>
          </p:cNvSpPr>
          <p:nvPr>
            <p:ph type="subTitle" idx="1"/>
          </p:nvPr>
        </p:nvSpPr>
        <p:spPr>
          <a:xfrm>
            <a:off x="457200" y="2064656"/>
            <a:ext cx="8229600" cy="4549208"/>
          </a:xfrm>
        </p:spPr>
        <p:txBody>
          <a:bodyPr numCol="1">
            <a:noAutofit/>
          </a:bodyPr>
          <a:lstStyle/>
          <a:p>
            <a:r>
              <a:rPr lang="en-GB" sz="1500" dirty="0">
                <a:highlight>
                  <a:srgbClr val="00FFFF"/>
                </a:highlight>
              </a:rPr>
              <a:t>Our Maternity Voices Film (created Jan 2023):</a:t>
            </a:r>
            <a:r>
              <a:rPr lang="en-GB" sz="1500" dirty="0"/>
              <a:t>  </a:t>
            </a:r>
            <a:r>
              <a:rPr lang="en-GB" sz="1500" i="0" dirty="0">
                <a:effectLst/>
                <a:latin typeface="Calibri" panose="020F0502020204030204" pitchFamily="34" charset="0"/>
                <a:hlinkClick r:id="rId3"/>
              </a:rPr>
              <a:t>https://www.youtube.com/watch?v=_1K_HIxma88</a:t>
            </a:r>
            <a:endParaRPr lang="en-GB" sz="1500" i="0" dirty="0">
              <a:effectLst/>
              <a:latin typeface="Calibri" panose="020F0502020204030204" pitchFamily="34" charset="0"/>
            </a:endParaRPr>
          </a:p>
          <a:p>
            <a:endParaRPr lang="en-GB" sz="1500" dirty="0">
              <a:latin typeface="Calibri" panose="020F0502020204030204" pitchFamily="34" charset="0"/>
            </a:endParaRPr>
          </a:p>
          <a:p>
            <a:r>
              <a:rPr lang="en-GB" sz="1500" dirty="0">
                <a:highlight>
                  <a:srgbClr val="00FFFF"/>
                </a:highlight>
                <a:latin typeface="Calibri" panose="020F0502020204030204" pitchFamily="34" charset="0"/>
              </a:rPr>
              <a:t>Feedback from focus groups with Black African and Romanian women:</a:t>
            </a:r>
          </a:p>
          <a:p>
            <a:endParaRPr lang="en-GB" sz="1500" dirty="0">
              <a:latin typeface="Calibri" panose="020F0502020204030204" pitchFamily="34" charset="0"/>
            </a:endParaRPr>
          </a:p>
          <a:p>
            <a:r>
              <a:rPr lang="en-GB" sz="1500" b="1" i="1" dirty="0">
                <a:solidFill>
                  <a:schemeClr val="accent4">
                    <a:lumMod val="75000"/>
                  </a:schemeClr>
                </a:solidFill>
                <a:latin typeface="Cavolini" panose="020B0502040204020203" pitchFamily="66" charset="0"/>
                <a:cs typeface="Cavolini" panose="020B0502040204020203" pitchFamily="66" charset="0"/>
              </a:rPr>
              <a:t>“</a:t>
            </a:r>
            <a:r>
              <a:rPr lang="en-GB" sz="1500" b="1" dirty="0">
                <a:solidFill>
                  <a:schemeClr val="accent4">
                    <a:lumMod val="75000"/>
                  </a:schemeClr>
                </a:solidFill>
                <a:latin typeface="Cavolini" panose="020B0502040204020203" pitchFamily="66" charset="0"/>
                <a:cs typeface="Cavolini" panose="020B0502040204020203" pitchFamily="66" charset="0"/>
              </a:rPr>
              <a:t>It was easy to get help or advice if pregnancy was more complicated” </a:t>
            </a:r>
          </a:p>
          <a:p>
            <a:endParaRPr lang="en-GB" sz="1500" dirty="0"/>
          </a:p>
          <a:p>
            <a:r>
              <a:rPr lang="en-GB" sz="1500" b="1" dirty="0">
                <a:solidFill>
                  <a:schemeClr val="accent2">
                    <a:lumMod val="75000"/>
                  </a:schemeClr>
                </a:solidFill>
                <a:latin typeface="Bradley Hand ITC" panose="03070402050302030203" pitchFamily="66" charset="0"/>
              </a:rPr>
              <a:t>Individuals whose first language was not English and required interpreters generally felt well informed of where to call for help if needed, as their MW’s had told them about the MAC number etc</a:t>
            </a:r>
            <a:endParaRPr lang="en-GB" sz="1500" dirty="0">
              <a:solidFill>
                <a:schemeClr val="accent2">
                  <a:lumMod val="75000"/>
                </a:schemeClr>
              </a:solidFill>
            </a:endParaRPr>
          </a:p>
          <a:p>
            <a:endParaRPr lang="en-GB" sz="1500" dirty="0"/>
          </a:p>
          <a:p>
            <a:r>
              <a:rPr lang="en-GB" sz="1500" b="1" dirty="0">
                <a:solidFill>
                  <a:schemeClr val="accent1">
                    <a:lumMod val="75000"/>
                  </a:schemeClr>
                </a:solidFill>
                <a:latin typeface="Candara" panose="020E0502030303020204" pitchFamily="34" charset="0"/>
              </a:rPr>
              <a:t>“The Baby Buddy App was especially useful and informative throughout all of pregnancy”</a:t>
            </a:r>
          </a:p>
          <a:p>
            <a:endParaRPr lang="en-GB" sz="1500" dirty="0"/>
          </a:p>
          <a:p>
            <a:r>
              <a:rPr lang="en-GB" sz="1500" dirty="0"/>
              <a:t>When accessing maternity care at both SJUH and LGI women reported feeling  </a:t>
            </a:r>
            <a:r>
              <a:rPr lang="en-GB" sz="1500" b="1" i="1" dirty="0">
                <a:solidFill>
                  <a:schemeClr val="accent6">
                    <a:lumMod val="75000"/>
                  </a:schemeClr>
                </a:solidFill>
                <a:latin typeface="Dreaming Outloud Pro" panose="03050502040302030504" pitchFamily="66" charset="0"/>
                <a:cs typeface="Dreaming Outloud Pro" panose="03050502040302030504" pitchFamily="66" charset="0"/>
              </a:rPr>
              <a:t>“listened to, taken care of and informed along the way”</a:t>
            </a:r>
          </a:p>
          <a:p>
            <a:endParaRPr lang="en-GB" sz="1500" dirty="0">
              <a:latin typeface="Arial" panose="020B0604020202020204" pitchFamily="34" charset="0"/>
              <a:cs typeface="Arial" panose="020B0604020202020204" pitchFamily="34" charset="0"/>
            </a:endParaRPr>
          </a:p>
          <a:p>
            <a:r>
              <a:rPr lang="en-GB" sz="1500" dirty="0">
                <a:latin typeface="Arial" panose="020B0604020202020204" pitchFamily="34" charset="0"/>
                <a:cs typeface="Arial" panose="020B0604020202020204" pitchFamily="34" charset="0"/>
              </a:rPr>
              <a:t>13 Romanian women spoke particularly high of the continuity model in Chapeltown. One women said </a:t>
            </a:r>
            <a:r>
              <a:rPr lang="en-GB" sz="1500" b="1" i="1" dirty="0">
                <a:solidFill>
                  <a:schemeClr val="accent5">
                    <a:lumMod val="75000"/>
                  </a:schemeClr>
                </a:solidFill>
                <a:latin typeface="Dreaming Outloud Pro" panose="03050502040302030504" pitchFamily="66" charset="0"/>
                <a:cs typeface="Dreaming Outloud Pro" panose="03050502040302030504" pitchFamily="66" charset="0"/>
              </a:rPr>
              <a:t>"I felt so confident when my midwife was there (for the birth)."</a:t>
            </a:r>
          </a:p>
          <a:p>
            <a:endParaRPr lang="en-GB" sz="1500" dirty="0"/>
          </a:p>
          <a:p>
            <a:r>
              <a:rPr lang="en-GB" sz="1500" dirty="0"/>
              <a:t>Interpreter experiences positive on the whole, with face to face preferred but grateful for options of telephone and video interpreting options</a:t>
            </a:r>
          </a:p>
        </p:txBody>
      </p:sp>
      <p:sp>
        <p:nvSpPr>
          <p:cNvPr id="3" name="Title 2">
            <a:extLst>
              <a:ext uri="{FF2B5EF4-FFF2-40B4-BE49-F238E27FC236}">
                <a16:creationId xmlns:a16="http://schemas.microsoft.com/office/drawing/2014/main" id="{0796BDF8-17CD-1A27-E8E4-4762379DFDBE}"/>
              </a:ext>
            </a:extLst>
          </p:cNvPr>
          <p:cNvSpPr>
            <a:spLocks noGrp="1"/>
          </p:cNvSpPr>
          <p:nvPr>
            <p:ph type="title"/>
          </p:nvPr>
        </p:nvSpPr>
        <p:spPr/>
        <p:txBody>
          <a:bodyPr/>
          <a:lstStyle/>
          <a:p>
            <a:r>
              <a:rPr lang="en-GB" dirty="0"/>
              <a:t>Feedback from engagement activities:</a:t>
            </a:r>
          </a:p>
        </p:txBody>
      </p:sp>
    </p:spTree>
    <p:extLst>
      <p:ext uri="{BB962C8B-B14F-4D97-AF65-F5344CB8AC3E}">
        <p14:creationId xmlns:p14="http://schemas.microsoft.com/office/powerpoint/2010/main" val="631338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DFDA9E-EAF0-920B-9AE6-AF77DCD7E1B4}"/>
              </a:ext>
            </a:extLst>
          </p:cNvPr>
          <p:cNvSpPr>
            <a:spLocks noGrp="1"/>
          </p:cNvSpPr>
          <p:nvPr>
            <p:ph type="title"/>
          </p:nvPr>
        </p:nvSpPr>
        <p:spPr>
          <a:xfrm>
            <a:off x="55670" y="678007"/>
            <a:ext cx="8229600" cy="498781"/>
          </a:xfrm>
        </p:spPr>
        <p:txBody>
          <a:bodyPr/>
          <a:lstStyle/>
          <a:p>
            <a:r>
              <a:rPr lang="en-GB" dirty="0">
                <a:effectLst>
                  <a:outerShdw blurRad="38100" dist="38100" dir="2700000" algn="tl">
                    <a:srgbClr val="000000">
                      <a:alpha val="43137"/>
                    </a:srgbClr>
                  </a:outerShdw>
                </a:effectLst>
                <a:latin typeface="Bradley Hand ITC" panose="03070402050302030203" pitchFamily="66" charset="0"/>
                <a:cs typeface="Dreaming Outloud Script Pro" panose="03050502040304050704" pitchFamily="66" charset="0"/>
              </a:rPr>
              <a:t>Preterm prevention and optimisation team</a:t>
            </a:r>
          </a:p>
        </p:txBody>
      </p:sp>
      <p:pic>
        <p:nvPicPr>
          <p:cNvPr id="4" name="Picture 3">
            <a:extLst>
              <a:ext uri="{FF2B5EF4-FFF2-40B4-BE49-F238E27FC236}">
                <a16:creationId xmlns:a16="http://schemas.microsoft.com/office/drawing/2014/main" id="{FF725E08-41C0-8C8B-9789-956AA089B09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25" t="-1275" r="4747" b="1275"/>
          <a:stretch/>
        </p:blipFill>
        <p:spPr bwMode="auto">
          <a:xfrm>
            <a:off x="6221710" y="4875328"/>
            <a:ext cx="1311635" cy="191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50849584-9D49-78C3-8557-33BE1A9936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7304" y="4875329"/>
            <a:ext cx="1255932" cy="191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A person wearing glasses and a purple uniform&#10;&#10;Description automatically generated with low confidence">
            <a:extLst>
              <a:ext uri="{FF2B5EF4-FFF2-40B4-BE49-F238E27FC236}">
                <a16:creationId xmlns:a16="http://schemas.microsoft.com/office/drawing/2014/main" id="{0E14EAD5-EEC3-FBE9-275A-8D5D83B30ED2}"/>
              </a:ext>
            </a:extLst>
          </p:cNvPr>
          <p:cNvPicPr>
            <a:picLocks noChangeAspect="1"/>
          </p:cNvPicPr>
          <p:nvPr/>
        </p:nvPicPr>
        <p:blipFill rotWithShape="1">
          <a:blip r:embed="rId5"/>
          <a:srcRect l="26077" t="12601" r="18013" b="31868"/>
          <a:stretch/>
        </p:blipFill>
        <p:spPr>
          <a:xfrm>
            <a:off x="6221710" y="3042435"/>
            <a:ext cx="1311636" cy="1737003"/>
          </a:xfrm>
          <a:prstGeom prst="rect">
            <a:avLst/>
          </a:prstGeom>
        </p:spPr>
      </p:pic>
      <p:pic>
        <p:nvPicPr>
          <p:cNvPr id="7" name="Picture 6" descr="A person in a purple shirt&#10;&#10;Description automatically generated with low confidence">
            <a:extLst>
              <a:ext uri="{FF2B5EF4-FFF2-40B4-BE49-F238E27FC236}">
                <a16:creationId xmlns:a16="http://schemas.microsoft.com/office/drawing/2014/main" id="{8B17D41E-7619-64E7-3552-23E7F5BEF560}"/>
              </a:ext>
            </a:extLst>
          </p:cNvPr>
          <p:cNvPicPr>
            <a:picLocks noChangeAspect="1"/>
          </p:cNvPicPr>
          <p:nvPr/>
        </p:nvPicPr>
        <p:blipFill rotWithShape="1">
          <a:blip r:embed="rId6"/>
          <a:srcRect l="19967" t="7473" r="23710" b="36996"/>
          <a:stretch/>
        </p:blipFill>
        <p:spPr>
          <a:xfrm>
            <a:off x="7657304" y="3042435"/>
            <a:ext cx="1255932" cy="1733411"/>
          </a:xfrm>
          <a:prstGeom prst="rect">
            <a:avLst/>
          </a:prstGeom>
        </p:spPr>
      </p:pic>
      <p:pic>
        <p:nvPicPr>
          <p:cNvPr id="8" name="Picture 7" descr="A picture containing person, human face, clothing, smile&#10;&#10;Description automatically generated">
            <a:extLst>
              <a:ext uri="{FF2B5EF4-FFF2-40B4-BE49-F238E27FC236}">
                <a16:creationId xmlns:a16="http://schemas.microsoft.com/office/drawing/2014/main" id="{11E1221D-DFC1-648A-4ADC-D3F77164CFAF}"/>
              </a:ext>
            </a:extLst>
          </p:cNvPr>
          <p:cNvPicPr>
            <a:picLocks noChangeAspect="1"/>
          </p:cNvPicPr>
          <p:nvPr/>
        </p:nvPicPr>
        <p:blipFill rotWithShape="1">
          <a:blip r:embed="rId7"/>
          <a:srcRect l="19643" t="15747" r="14959" b="26115"/>
          <a:stretch/>
        </p:blipFill>
        <p:spPr>
          <a:xfrm>
            <a:off x="7657304" y="1371897"/>
            <a:ext cx="1255932" cy="1576963"/>
          </a:xfrm>
          <a:prstGeom prst="rect">
            <a:avLst/>
          </a:prstGeom>
        </p:spPr>
      </p:pic>
      <p:sp>
        <p:nvSpPr>
          <p:cNvPr id="10" name="TextBox 9">
            <a:extLst>
              <a:ext uri="{FF2B5EF4-FFF2-40B4-BE49-F238E27FC236}">
                <a16:creationId xmlns:a16="http://schemas.microsoft.com/office/drawing/2014/main" id="{C2898CBC-6CB4-D768-B895-B326E0C80F16}"/>
              </a:ext>
            </a:extLst>
          </p:cNvPr>
          <p:cNvSpPr txBox="1"/>
          <p:nvPr/>
        </p:nvSpPr>
        <p:spPr>
          <a:xfrm>
            <a:off x="55670" y="1174314"/>
            <a:ext cx="7671293" cy="1200329"/>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The preterm clinic in Leeds has been running for over 20 years.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The team is made up of two Consultant Obstetricians, two Preterm Specialist Midwives (1.8 WTE) and an MSW (0.5 WTE). </a:t>
            </a:r>
          </a:p>
        </p:txBody>
      </p:sp>
      <p:sp>
        <p:nvSpPr>
          <p:cNvPr id="12" name="TextBox 11">
            <a:extLst>
              <a:ext uri="{FF2B5EF4-FFF2-40B4-BE49-F238E27FC236}">
                <a16:creationId xmlns:a16="http://schemas.microsoft.com/office/drawing/2014/main" id="{77A0EA43-A1B7-8576-3018-AC14778CFBCD}"/>
              </a:ext>
            </a:extLst>
          </p:cNvPr>
          <p:cNvSpPr txBox="1"/>
          <p:nvPr/>
        </p:nvSpPr>
        <p:spPr>
          <a:xfrm>
            <a:off x="134101" y="2374643"/>
            <a:ext cx="5754576" cy="4770537"/>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The team aims to optimise care, safety, experience and outcomes for those at risk of preterm birth and those who have delivered prematurely.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Key Workstreams </a:t>
            </a: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Preterm prevention antenatal clinic </a:t>
            </a: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Postnatal debriefs and planning for future pregnancies</a:t>
            </a: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Enhanced antenatal midwifery pathway for those highest risk of preterm birth </a:t>
            </a: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Postnatal care for those who have delivered prematurely </a:t>
            </a: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Quality improvement work</a:t>
            </a: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Staff education on all elements across the preterm perinatal pathway </a:t>
            </a:r>
          </a:p>
          <a:p>
            <a:pPr marL="285750" marR="0" lvl="0" indent="-285750" algn="l" defTabSz="457200" rtl="0" eaLnBrk="1" fontAlgn="base" latinLnBrk="0" hangingPunct="1">
              <a:lnSpc>
                <a:spcPct val="100000"/>
              </a:lnSpc>
              <a:spcBef>
                <a:spcPct val="0"/>
              </a:spcBef>
              <a:spcAft>
                <a:spcPct val="0"/>
              </a:spcAft>
              <a:buClrTx/>
              <a:buSzTx/>
              <a:buFontTx/>
              <a:buChar char="-"/>
              <a:tabLst/>
              <a:defRPr/>
            </a:pPr>
            <a:endParaRPr kumimoji="0" lang="en-GB" sz="16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989277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E6DE60-42A3-D04B-E56A-42AC1115A7D3}"/>
              </a:ext>
            </a:extLst>
          </p:cNvPr>
          <p:cNvSpPr>
            <a:spLocks noGrp="1"/>
          </p:cNvSpPr>
          <p:nvPr>
            <p:ph type="title"/>
          </p:nvPr>
        </p:nvSpPr>
        <p:spPr>
          <a:xfrm>
            <a:off x="341660" y="1191837"/>
            <a:ext cx="8719687" cy="839538"/>
          </a:xfrm>
          <a:solidFill>
            <a:schemeClr val="accent3">
              <a:lumMod val="20000"/>
              <a:lumOff val="80000"/>
            </a:schemeClr>
          </a:solidFill>
        </p:spPr>
        <p:txBody>
          <a:bodyPr>
            <a:normAutofit/>
          </a:bodyPr>
          <a:lstStyle/>
          <a:p>
            <a:pPr algn="r"/>
            <a:r>
              <a:rPr lang="en-GB" dirty="0"/>
              <a:t>Outcome 1A: Service users have required levels of access to the service</a:t>
            </a:r>
          </a:p>
        </p:txBody>
      </p:sp>
      <p:sp>
        <p:nvSpPr>
          <p:cNvPr id="6" name="Rectangle 5">
            <a:extLst>
              <a:ext uri="{FF2B5EF4-FFF2-40B4-BE49-F238E27FC236}">
                <a16:creationId xmlns:a16="http://schemas.microsoft.com/office/drawing/2014/main" id="{15CC9934-A040-49A2-6B15-62931CD50842}"/>
              </a:ext>
            </a:extLst>
          </p:cNvPr>
          <p:cNvSpPr/>
          <p:nvPr/>
        </p:nvSpPr>
        <p:spPr>
          <a:xfrm>
            <a:off x="126825" y="4850795"/>
            <a:ext cx="8934522" cy="1664108"/>
          </a:xfrm>
          <a:prstGeom prst="rect">
            <a:avLst/>
          </a:prstGeom>
          <a:solidFill>
            <a:srgbClr val="94629E"/>
          </a:solidFill>
          <a:ln>
            <a:solidFill>
              <a:srgbClr val="94629E"/>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7" name="Straight Arrow Connector 6">
            <a:extLst>
              <a:ext uri="{FF2B5EF4-FFF2-40B4-BE49-F238E27FC236}">
                <a16:creationId xmlns:a16="http://schemas.microsoft.com/office/drawing/2014/main" id="{8F9A25A3-2FB3-7FDB-EF2C-96A21C8BBD5A}"/>
              </a:ext>
            </a:extLst>
          </p:cNvPr>
          <p:cNvCxnSpPr>
            <a:cxnSpLocks/>
          </p:cNvCxnSpPr>
          <p:nvPr/>
        </p:nvCxnSpPr>
        <p:spPr>
          <a:xfrm flipH="1">
            <a:off x="470858" y="5512404"/>
            <a:ext cx="495944" cy="595475"/>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A6F5CECD-6145-C886-EA0B-958DCA01DFA5}"/>
              </a:ext>
            </a:extLst>
          </p:cNvPr>
          <p:cNvCxnSpPr>
            <a:cxnSpLocks/>
            <a:stCxn id="18" idx="2"/>
          </p:cNvCxnSpPr>
          <p:nvPr/>
        </p:nvCxnSpPr>
        <p:spPr>
          <a:xfrm flipH="1">
            <a:off x="1386333" y="5279109"/>
            <a:ext cx="765270" cy="840741"/>
          </a:xfrm>
          <a:prstGeom prst="straightConnector1">
            <a:avLst/>
          </a:prstGeom>
          <a:ln w="5715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A2F966FE-115D-253B-5131-78732977AD24}"/>
              </a:ext>
            </a:extLst>
          </p:cNvPr>
          <p:cNvCxnSpPr>
            <a:cxnSpLocks/>
          </p:cNvCxnSpPr>
          <p:nvPr/>
        </p:nvCxnSpPr>
        <p:spPr>
          <a:xfrm flipH="1">
            <a:off x="2415351" y="5279109"/>
            <a:ext cx="652514" cy="850986"/>
          </a:xfrm>
          <a:prstGeom prst="straightConnector1">
            <a:avLst/>
          </a:prstGeom>
          <a:ln w="5715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C57AF599-6173-8646-A6DE-546D4FF5BEF2}"/>
              </a:ext>
            </a:extLst>
          </p:cNvPr>
          <p:cNvCxnSpPr>
            <a:cxnSpLocks/>
          </p:cNvCxnSpPr>
          <p:nvPr/>
        </p:nvCxnSpPr>
        <p:spPr>
          <a:xfrm flipH="1">
            <a:off x="3372307" y="5512404"/>
            <a:ext cx="503462" cy="626333"/>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AE028CDA-27C2-6DF2-A646-EC245A4849D8}"/>
              </a:ext>
            </a:extLst>
          </p:cNvPr>
          <p:cNvCxnSpPr>
            <a:cxnSpLocks/>
          </p:cNvCxnSpPr>
          <p:nvPr/>
        </p:nvCxnSpPr>
        <p:spPr>
          <a:xfrm flipH="1">
            <a:off x="4206855" y="5279109"/>
            <a:ext cx="630544" cy="873897"/>
          </a:xfrm>
          <a:prstGeom prst="straightConnector1">
            <a:avLst/>
          </a:prstGeom>
          <a:ln w="5715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2598CD49-6434-05C2-1007-46C8211C3B2B}"/>
              </a:ext>
            </a:extLst>
          </p:cNvPr>
          <p:cNvCxnSpPr>
            <a:cxnSpLocks/>
          </p:cNvCxnSpPr>
          <p:nvPr/>
        </p:nvCxnSpPr>
        <p:spPr>
          <a:xfrm flipH="1">
            <a:off x="5103786" y="5528486"/>
            <a:ext cx="452826" cy="610251"/>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663944B2-D395-038B-4BA0-B6E26DE00299}"/>
              </a:ext>
            </a:extLst>
          </p:cNvPr>
          <p:cNvCxnSpPr>
            <a:cxnSpLocks/>
          </p:cNvCxnSpPr>
          <p:nvPr/>
        </p:nvCxnSpPr>
        <p:spPr>
          <a:xfrm flipH="1">
            <a:off x="6182640" y="5568465"/>
            <a:ext cx="443491" cy="619100"/>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635341A3-8C85-7E87-0BEF-3FDBAEAC1CFF}"/>
              </a:ext>
            </a:extLst>
          </p:cNvPr>
          <p:cNvCxnSpPr>
            <a:cxnSpLocks/>
          </p:cNvCxnSpPr>
          <p:nvPr/>
        </p:nvCxnSpPr>
        <p:spPr>
          <a:xfrm flipH="1">
            <a:off x="7203131" y="5579326"/>
            <a:ext cx="451538" cy="574831"/>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58D8A279-46F8-2D3E-9BA2-8D2137C9D207}"/>
              </a:ext>
            </a:extLst>
          </p:cNvPr>
          <p:cNvCxnSpPr>
            <a:cxnSpLocks/>
          </p:cNvCxnSpPr>
          <p:nvPr/>
        </p:nvCxnSpPr>
        <p:spPr>
          <a:xfrm flipH="1">
            <a:off x="8111074" y="5570726"/>
            <a:ext cx="493868" cy="557091"/>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6F651B45-09EC-0C2A-E0A3-5F29B0FBEBF4}"/>
              </a:ext>
            </a:extLst>
          </p:cNvPr>
          <p:cNvSpPr txBox="1"/>
          <p:nvPr/>
        </p:nvSpPr>
        <p:spPr>
          <a:xfrm>
            <a:off x="7302915" y="5239539"/>
            <a:ext cx="13378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Lao UI" panose="020B0502040204020203" pitchFamily="34" charset="0"/>
                <a:ea typeface="ＭＳ Ｐゴシック" charset="0"/>
                <a:cs typeface="Lao UI" panose="020B0502040204020203" pitchFamily="34" charset="0"/>
              </a:rPr>
              <a:t>38 weeks</a:t>
            </a:r>
          </a:p>
        </p:txBody>
      </p:sp>
      <p:cxnSp>
        <p:nvCxnSpPr>
          <p:cNvPr id="17" name="Straight Arrow Connector 16">
            <a:extLst>
              <a:ext uri="{FF2B5EF4-FFF2-40B4-BE49-F238E27FC236}">
                <a16:creationId xmlns:a16="http://schemas.microsoft.com/office/drawing/2014/main" id="{6D82661C-45A6-451A-C388-93987C7310F4}"/>
              </a:ext>
            </a:extLst>
          </p:cNvPr>
          <p:cNvCxnSpPr>
            <a:cxnSpLocks/>
          </p:cNvCxnSpPr>
          <p:nvPr/>
        </p:nvCxnSpPr>
        <p:spPr>
          <a:xfrm>
            <a:off x="520923" y="6231457"/>
            <a:ext cx="8146326" cy="0"/>
          </a:xfrm>
          <a:prstGeom prst="straightConnector1">
            <a:avLst/>
          </a:prstGeom>
          <a:ln w="38100">
            <a:solidFill>
              <a:schemeClr val="bg1"/>
            </a:solidFill>
            <a:tailEnd type="triangle"/>
          </a:ln>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EB377360-A0CD-8912-B28E-5E660A5E3B2E}"/>
              </a:ext>
            </a:extLst>
          </p:cNvPr>
          <p:cNvSpPr txBox="1"/>
          <p:nvPr/>
        </p:nvSpPr>
        <p:spPr>
          <a:xfrm>
            <a:off x="1482678" y="4971332"/>
            <a:ext cx="13378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Lao UI" panose="020B0502040204020203" pitchFamily="34" charset="0"/>
                <a:ea typeface="ＭＳ Ｐゴシック" charset="0"/>
                <a:cs typeface="Lao UI" panose="020B0502040204020203" pitchFamily="34" charset="0"/>
              </a:rPr>
              <a:t>20 weeks</a:t>
            </a:r>
          </a:p>
        </p:txBody>
      </p:sp>
      <p:sp>
        <p:nvSpPr>
          <p:cNvPr id="19" name="TextBox 18">
            <a:extLst>
              <a:ext uri="{FF2B5EF4-FFF2-40B4-BE49-F238E27FC236}">
                <a16:creationId xmlns:a16="http://schemas.microsoft.com/office/drawing/2014/main" id="{7A28B47A-4701-E0CA-31DF-3741A2CF729B}"/>
              </a:ext>
            </a:extLst>
          </p:cNvPr>
          <p:cNvSpPr txBox="1"/>
          <p:nvPr/>
        </p:nvSpPr>
        <p:spPr>
          <a:xfrm>
            <a:off x="8312781" y="5220709"/>
            <a:ext cx="9472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Lao UI" panose="020B0502040204020203" pitchFamily="34" charset="0"/>
                <a:ea typeface="ＭＳ Ｐゴシック" charset="0"/>
                <a:cs typeface="Lao UI" panose="020B0502040204020203" pitchFamily="34" charset="0"/>
              </a:rPr>
              <a:t>Term </a:t>
            </a:r>
          </a:p>
        </p:txBody>
      </p:sp>
      <p:sp>
        <p:nvSpPr>
          <p:cNvPr id="20" name="TextBox 19">
            <a:extLst>
              <a:ext uri="{FF2B5EF4-FFF2-40B4-BE49-F238E27FC236}">
                <a16:creationId xmlns:a16="http://schemas.microsoft.com/office/drawing/2014/main" id="{FE62EA0C-0080-6834-D6DB-C62EDF84F60F}"/>
              </a:ext>
            </a:extLst>
          </p:cNvPr>
          <p:cNvSpPr txBox="1"/>
          <p:nvPr/>
        </p:nvSpPr>
        <p:spPr>
          <a:xfrm>
            <a:off x="441952" y="5214321"/>
            <a:ext cx="13378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Lao UI" panose="020B0502040204020203" pitchFamily="34" charset="0"/>
                <a:ea typeface="ＭＳ Ｐゴシック" charset="0"/>
                <a:cs typeface="Lao UI" panose="020B0502040204020203" pitchFamily="34" charset="0"/>
              </a:rPr>
              <a:t>16 weeks</a:t>
            </a:r>
          </a:p>
        </p:txBody>
      </p:sp>
      <p:sp>
        <p:nvSpPr>
          <p:cNvPr id="21" name="TextBox 20">
            <a:extLst>
              <a:ext uri="{FF2B5EF4-FFF2-40B4-BE49-F238E27FC236}">
                <a16:creationId xmlns:a16="http://schemas.microsoft.com/office/drawing/2014/main" id="{5345BC84-0921-8DE0-F12F-3A3BADFDB82B}"/>
              </a:ext>
            </a:extLst>
          </p:cNvPr>
          <p:cNvSpPr txBox="1"/>
          <p:nvPr/>
        </p:nvSpPr>
        <p:spPr>
          <a:xfrm>
            <a:off x="6314957" y="5232155"/>
            <a:ext cx="13378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Lao UI" panose="020B0502040204020203" pitchFamily="34" charset="0"/>
                <a:ea typeface="ＭＳ Ｐゴシック" charset="0"/>
                <a:cs typeface="Lao UI" panose="020B0502040204020203" pitchFamily="34" charset="0"/>
              </a:rPr>
              <a:t>36 weeks</a:t>
            </a:r>
          </a:p>
        </p:txBody>
      </p:sp>
      <p:sp>
        <p:nvSpPr>
          <p:cNvPr id="22" name="TextBox 21">
            <a:extLst>
              <a:ext uri="{FF2B5EF4-FFF2-40B4-BE49-F238E27FC236}">
                <a16:creationId xmlns:a16="http://schemas.microsoft.com/office/drawing/2014/main" id="{C076226A-777B-CFA8-1B21-226E7660F2B0}"/>
              </a:ext>
            </a:extLst>
          </p:cNvPr>
          <p:cNvSpPr txBox="1"/>
          <p:nvPr/>
        </p:nvSpPr>
        <p:spPr>
          <a:xfrm>
            <a:off x="5345786" y="5221864"/>
            <a:ext cx="13378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Lao UI" panose="020B0502040204020203" pitchFamily="34" charset="0"/>
                <a:ea typeface="ＭＳ Ｐゴシック" charset="0"/>
                <a:cs typeface="Lao UI" panose="020B0502040204020203" pitchFamily="34" charset="0"/>
              </a:rPr>
              <a:t>34 weeks</a:t>
            </a:r>
          </a:p>
        </p:txBody>
      </p:sp>
      <p:sp>
        <p:nvSpPr>
          <p:cNvPr id="23" name="TextBox 22">
            <a:extLst>
              <a:ext uri="{FF2B5EF4-FFF2-40B4-BE49-F238E27FC236}">
                <a16:creationId xmlns:a16="http://schemas.microsoft.com/office/drawing/2014/main" id="{186EBAB4-A92C-4CEC-B0DE-0EFF15252B78}"/>
              </a:ext>
            </a:extLst>
          </p:cNvPr>
          <p:cNvSpPr txBox="1"/>
          <p:nvPr/>
        </p:nvSpPr>
        <p:spPr>
          <a:xfrm>
            <a:off x="2587975" y="4979974"/>
            <a:ext cx="13378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Lao UI" panose="020B0502040204020203" pitchFamily="34" charset="0"/>
                <a:ea typeface="ＭＳ Ｐゴシック" charset="0"/>
                <a:cs typeface="Lao UI" panose="020B0502040204020203" pitchFamily="34" charset="0"/>
              </a:rPr>
              <a:t>25 weeks</a:t>
            </a:r>
          </a:p>
        </p:txBody>
      </p:sp>
      <p:sp>
        <p:nvSpPr>
          <p:cNvPr id="36" name="TextBox 35">
            <a:extLst>
              <a:ext uri="{FF2B5EF4-FFF2-40B4-BE49-F238E27FC236}">
                <a16:creationId xmlns:a16="http://schemas.microsoft.com/office/drawing/2014/main" id="{5D9268DD-03EB-47DD-DC6A-0F00A7CF3C96}"/>
              </a:ext>
            </a:extLst>
          </p:cNvPr>
          <p:cNvSpPr txBox="1"/>
          <p:nvPr/>
        </p:nvSpPr>
        <p:spPr>
          <a:xfrm>
            <a:off x="3570950" y="5204627"/>
            <a:ext cx="11148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Lao UI" panose="020B0502040204020203" pitchFamily="34" charset="0"/>
                <a:ea typeface="ＭＳ Ｐゴシック" charset="0"/>
                <a:cs typeface="Lao UI" panose="020B0502040204020203" pitchFamily="34" charset="0"/>
              </a:rPr>
              <a:t>28 weeks</a:t>
            </a:r>
          </a:p>
        </p:txBody>
      </p:sp>
      <p:sp>
        <p:nvSpPr>
          <p:cNvPr id="37" name="TextBox 36">
            <a:extLst>
              <a:ext uri="{FF2B5EF4-FFF2-40B4-BE49-F238E27FC236}">
                <a16:creationId xmlns:a16="http://schemas.microsoft.com/office/drawing/2014/main" id="{02EAE46C-7B1F-B77A-2F33-6C060CE37DFC}"/>
              </a:ext>
            </a:extLst>
          </p:cNvPr>
          <p:cNvSpPr txBox="1"/>
          <p:nvPr/>
        </p:nvSpPr>
        <p:spPr>
          <a:xfrm>
            <a:off x="4502127" y="4979973"/>
            <a:ext cx="10273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Lao UI" panose="020B0502040204020203" pitchFamily="34" charset="0"/>
                <a:ea typeface="ＭＳ Ｐゴシック" charset="0"/>
                <a:cs typeface="Lao UI" panose="020B0502040204020203" pitchFamily="34" charset="0"/>
              </a:rPr>
              <a:t>31 weeks</a:t>
            </a:r>
          </a:p>
        </p:txBody>
      </p:sp>
      <p:sp>
        <p:nvSpPr>
          <p:cNvPr id="44" name="TextBox 43">
            <a:extLst>
              <a:ext uri="{FF2B5EF4-FFF2-40B4-BE49-F238E27FC236}">
                <a16:creationId xmlns:a16="http://schemas.microsoft.com/office/drawing/2014/main" id="{E93141B0-D363-2D8C-4D35-8A2B70494E7C}"/>
              </a:ext>
            </a:extLst>
          </p:cNvPr>
          <p:cNvSpPr txBox="1"/>
          <p:nvPr/>
        </p:nvSpPr>
        <p:spPr>
          <a:xfrm>
            <a:off x="341660" y="1638242"/>
            <a:ext cx="8066772" cy="313932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charset="0"/>
                <a:ea typeface="ＭＳ Ｐゴシック" charset="0"/>
              </a:rPr>
              <a:t>Antenatal care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charset="0"/>
              <a:ea typeface="ＭＳ Ｐゴシック" charset="0"/>
            </a:endParaRP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Many of the birthing people who attend the preterm clinic have previously experienced late miscarriages, extreme preterm births and neonatal death between 16 and 28 weeks gestation </a:t>
            </a:r>
          </a:p>
          <a:p>
            <a:pPr marL="285750" marR="0" lvl="0" indent="-285750" algn="l" defTabSz="457200" rtl="0" eaLnBrk="1" fontAlgn="base" latinLnBrk="0" hangingPunct="1">
              <a:lnSpc>
                <a:spcPct val="100000"/>
              </a:lnSpc>
              <a:spcBef>
                <a:spcPct val="0"/>
              </a:spcBef>
              <a:spcAft>
                <a:spcPct val="0"/>
              </a:spcAft>
              <a:buClrTx/>
              <a:buSzTx/>
              <a:buFontTx/>
              <a:buChar char="-"/>
              <a:tabLst/>
              <a:defRPr/>
            </a:pPr>
            <a:endParaRPr kumimoji="0" lang="en-GB" sz="1800" b="0" i="0" u="none" strike="noStrike" kern="1200" cap="none" spc="0" normalizeH="0" baseline="0" noProof="0" dirty="0">
              <a:ln>
                <a:noFill/>
              </a:ln>
              <a:solidFill>
                <a:prstClr val="black"/>
              </a:solidFill>
              <a:effectLst/>
              <a:uLnTx/>
              <a:uFillTx/>
              <a:latin typeface="Arial" charset="0"/>
              <a:ea typeface="ＭＳ Ｐゴシック" charset="0"/>
            </a:endParaRP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On the standard multiparous maternity pathway, this is the same period where there is a gap in midwifery care </a:t>
            </a:r>
          </a:p>
          <a:p>
            <a:pPr marL="285750" marR="0" lvl="0" indent="-285750" algn="l" defTabSz="457200" rtl="0" eaLnBrk="1" fontAlgn="base" latinLnBrk="0" hangingPunct="1">
              <a:lnSpc>
                <a:spcPct val="100000"/>
              </a:lnSpc>
              <a:spcBef>
                <a:spcPct val="0"/>
              </a:spcBef>
              <a:spcAft>
                <a:spcPct val="0"/>
              </a:spcAft>
              <a:buClrTx/>
              <a:buSzTx/>
              <a:buFontTx/>
              <a:buChar char="-"/>
              <a:tabLst/>
              <a:defRPr/>
            </a:pPr>
            <a:endParaRPr kumimoji="0" lang="en-GB" sz="1800" b="0" i="0" u="none" strike="noStrike" kern="1200" cap="none" spc="0" normalizeH="0" baseline="0" noProof="0" dirty="0">
              <a:ln>
                <a:noFill/>
              </a:ln>
              <a:solidFill>
                <a:prstClr val="black"/>
              </a:solidFill>
              <a:effectLst/>
              <a:uLnTx/>
              <a:uFillTx/>
              <a:latin typeface="Arial" charset="0"/>
              <a:ea typeface="ＭＳ Ｐゴシック" charset="0"/>
            </a:endParaRP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These birthing people required specialist midwifery input to help support their complex emotions needs in subsequent pregnancies</a:t>
            </a:r>
          </a:p>
        </p:txBody>
      </p:sp>
    </p:spTree>
    <p:extLst>
      <p:ext uri="{BB962C8B-B14F-4D97-AF65-F5344CB8AC3E}">
        <p14:creationId xmlns:p14="http://schemas.microsoft.com/office/powerpoint/2010/main" val="350403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37EBE-FE0C-9872-55F5-7A72544B2BBF}"/>
              </a:ext>
            </a:extLst>
          </p:cNvPr>
          <p:cNvSpPr>
            <a:spLocks noGrp="1"/>
          </p:cNvSpPr>
          <p:nvPr>
            <p:ph type="title"/>
          </p:nvPr>
        </p:nvSpPr>
        <p:spPr>
          <a:xfrm>
            <a:off x="297188" y="1134475"/>
            <a:ext cx="8657626" cy="839538"/>
          </a:xfrm>
          <a:solidFill>
            <a:schemeClr val="accent3">
              <a:lumMod val="20000"/>
              <a:lumOff val="80000"/>
            </a:schemeClr>
          </a:solidFill>
        </p:spPr>
        <p:txBody>
          <a:bodyPr>
            <a:normAutofit/>
          </a:bodyPr>
          <a:lstStyle/>
          <a:p>
            <a:pPr algn="r"/>
            <a:r>
              <a:rPr lang="en-GB" dirty="0"/>
              <a:t>Outcome 1A: Service users have required levels of access to the service</a:t>
            </a:r>
          </a:p>
        </p:txBody>
      </p:sp>
      <p:sp>
        <p:nvSpPr>
          <p:cNvPr id="5" name="TextBox 4">
            <a:extLst>
              <a:ext uri="{FF2B5EF4-FFF2-40B4-BE49-F238E27FC236}">
                <a16:creationId xmlns:a16="http://schemas.microsoft.com/office/drawing/2014/main" id="{D10810CB-D85E-C5C8-CEF6-DEF03B7ACF3C}"/>
              </a:ext>
            </a:extLst>
          </p:cNvPr>
          <p:cNvSpPr txBox="1"/>
          <p:nvPr/>
        </p:nvSpPr>
        <p:spPr>
          <a:xfrm>
            <a:off x="297188" y="1639224"/>
            <a:ext cx="8657626" cy="230832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charset="0"/>
                <a:ea typeface="ＭＳ Ｐゴシック" charset="0"/>
              </a:rPr>
              <a:t>Postnatal care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rial" charset="0"/>
              <a:ea typeface="ＭＳ Ｐゴシック" charset="0"/>
            </a:endParaRP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From speaking to families following a preterm birth, it was clear that whilst their baby is on the neonatal unit (NNU) the needs of the mother, both physical and emotional are often overlooked </a:t>
            </a: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Since June 2023 the Preterm Specialist Midwives have been offering outpatient postnatal care on the NNU to those who have delivered prior to 34 weeks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6" name="TextBox 5">
            <a:extLst>
              <a:ext uri="{FF2B5EF4-FFF2-40B4-BE49-F238E27FC236}">
                <a16:creationId xmlns:a16="http://schemas.microsoft.com/office/drawing/2014/main" id="{36F2C50D-FE6E-88D7-CA4E-8182CC6F4C1B}"/>
              </a:ext>
            </a:extLst>
          </p:cNvPr>
          <p:cNvSpPr txBox="1"/>
          <p:nvPr/>
        </p:nvSpPr>
        <p:spPr>
          <a:xfrm>
            <a:off x="189185" y="3787615"/>
            <a:ext cx="5805939" cy="2862322"/>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This promotes </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Continuity in the postnatal period  </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Flexible and personalised care </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Increases the amount of time that the parent(s) can spend with their baby, promoting family integrated care </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Overview of the patient’s emotional needs and offer timely referral to mental health support if needed</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Support with expressing/breastfeeding a preterm baby </a:t>
            </a:r>
            <a:endParaRPr kumimoji="0" lang="en-GB" sz="1800" b="0" i="0" u="none" strike="noStrike" kern="1200" cap="none" spc="0" normalizeH="0" baseline="0" noProof="0" dirty="0">
              <a:ln>
                <a:noFill/>
              </a:ln>
              <a:solidFill>
                <a:prstClr val="black"/>
              </a:solidFill>
              <a:effectLst/>
              <a:uLnTx/>
              <a:uFillTx/>
              <a:latin typeface="Arial" charset="0"/>
              <a:ea typeface="ＭＳ Ｐゴシック" charset="0"/>
            </a:endParaRPr>
          </a:p>
        </p:txBody>
      </p:sp>
      <p:pic>
        <p:nvPicPr>
          <p:cNvPr id="7" name="Picture 4" descr="Graphical user interface, text, application&#10;&#10;Description automatically generated">
            <a:extLst>
              <a:ext uri="{FF2B5EF4-FFF2-40B4-BE49-F238E27FC236}">
                <a16:creationId xmlns:a16="http://schemas.microsoft.com/office/drawing/2014/main" id="{A67A4176-9189-57F6-FF31-9F6CAADC072D}"/>
              </a:ext>
            </a:extLst>
          </p:cNvPr>
          <p:cNvPicPr>
            <a:picLocks noChangeAspect="1"/>
          </p:cNvPicPr>
          <p:nvPr/>
        </p:nvPicPr>
        <p:blipFill rotWithShape="1">
          <a:blip r:embed="rId3">
            <a:alphaModFix/>
          </a:blip>
          <a:srcRect l="41846" t="16762" r="41547" b="44267"/>
          <a:stretch/>
        </p:blipFill>
        <p:spPr>
          <a:xfrm>
            <a:off x="6159784" y="3583645"/>
            <a:ext cx="2469084" cy="3270262"/>
          </a:xfrm>
          <a:prstGeom prst="rect">
            <a:avLst/>
          </a:prstGeom>
          <a:ln>
            <a:noFill/>
          </a:ln>
          <a:effectLst>
            <a:softEdge rad="112500"/>
          </a:effectLst>
        </p:spPr>
      </p:pic>
    </p:spTree>
    <p:extLst>
      <p:ext uri="{BB962C8B-B14F-4D97-AF65-F5344CB8AC3E}">
        <p14:creationId xmlns:p14="http://schemas.microsoft.com/office/powerpoint/2010/main" val="1697898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7A886-6961-3DF7-1635-04938B10BED6}"/>
              </a:ext>
            </a:extLst>
          </p:cNvPr>
          <p:cNvSpPr>
            <a:spLocks noGrp="1"/>
          </p:cNvSpPr>
          <p:nvPr>
            <p:ph type="title"/>
          </p:nvPr>
        </p:nvSpPr>
        <p:spPr>
          <a:xfrm>
            <a:off x="457200" y="1367161"/>
            <a:ext cx="8229600" cy="461640"/>
          </a:xfrm>
          <a:solidFill>
            <a:schemeClr val="accent4">
              <a:lumMod val="20000"/>
              <a:lumOff val="80000"/>
            </a:schemeClr>
          </a:solidFill>
        </p:spPr>
        <p:txBody>
          <a:bodyPr>
            <a:normAutofit fontScale="90000"/>
          </a:bodyPr>
          <a:lstStyle/>
          <a:p>
            <a:r>
              <a:rPr lang="en-GB" dirty="0"/>
              <a:t>Outcome 1B: Individual service user’s health needs are met</a:t>
            </a:r>
          </a:p>
        </p:txBody>
      </p:sp>
      <p:sp>
        <p:nvSpPr>
          <p:cNvPr id="5" name="TextBox 4">
            <a:extLst>
              <a:ext uri="{FF2B5EF4-FFF2-40B4-BE49-F238E27FC236}">
                <a16:creationId xmlns:a16="http://schemas.microsoft.com/office/drawing/2014/main" id="{C4C32266-EBE4-BA6B-5A93-4AF5F72D48E9}"/>
              </a:ext>
            </a:extLst>
          </p:cNvPr>
          <p:cNvSpPr txBox="1"/>
          <p:nvPr/>
        </p:nvSpPr>
        <p:spPr>
          <a:xfrm>
            <a:off x="327378" y="1957579"/>
            <a:ext cx="8229600" cy="5355312"/>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Creating personalised care plans has been at the centre of the development of the preterm antenatal and postnatal pathways. Whilst there are frameworks for the pathways, these can be altered to suit to the need of that family</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Antenatal examples</a:t>
            </a: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Appointment at the gestation of the previous birth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charset="0"/>
              <a:ea typeface="ＭＳ Ｐゴシック" charset="0"/>
            </a:endParaRP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More frequent appointments if needed</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charset="0"/>
              <a:ea typeface="ＭＳ Ｐゴシック" charset="0"/>
            </a:endParaRP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Discussing symptoms of preterm labour </a:t>
            </a:r>
          </a:p>
          <a:p>
            <a:pPr marL="285750" marR="0" lvl="0" indent="-285750" algn="l" defTabSz="457200" rtl="0" eaLnBrk="1" fontAlgn="base" latinLnBrk="0" hangingPunct="1">
              <a:lnSpc>
                <a:spcPct val="100000"/>
              </a:lnSpc>
              <a:spcBef>
                <a:spcPct val="0"/>
              </a:spcBef>
              <a:spcAft>
                <a:spcPct val="0"/>
              </a:spcAft>
              <a:buClrTx/>
              <a:buSzTx/>
              <a:buFontTx/>
              <a:buChar char="-"/>
              <a:tabLst/>
              <a:defRPr/>
            </a:pPr>
            <a:endParaRPr kumimoji="0" lang="en-GB" sz="1800" b="0" i="0" u="none" strike="noStrike" kern="1200" cap="none" spc="0" normalizeH="0" baseline="0" noProof="0" dirty="0">
              <a:ln>
                <a:noFill/>
              </a:ln>
              <a:solidFill>
                <a:prstClr val="black"/>
              </a:solidFill>
              <a:effectLst/>
              <a:uLnTx/>
              <a:uFillTx/>
              <a:latin typeface="Arial" charset="0"/>
              <a:ea typeface="ＭＳ Ｐゴシック" charset="0"/>
            </a:endParaRP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Tailoring antenatal education conversations to the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    needs of the family </a:t>
            </a:r>
          </a:p>
          <a:p>
            <a:pPr marL="285750" marR="0" lvl="0" indent="-285750" algn="l" defTabSz="457200" rtl="0" eaLnBrk="1" fontAlgn="base" latinLnBrk="0" hangingPunct="1">
              <a:lnSpc>
                <a:spcPct val="100000"/>
              </a:lnSpc>
              <a:spcBef>
                <a:spcPct val="0"/>
              </a:spcBef>
              <a:spcAft>
                <a:spcPct val="0"/>
              </a:spcAft>
              <a:buClrTx/>
              <a:buSzTx/>
              <a:buFontTx/>
              <a:buChar char="-"/>
              <a:tabLst/>
              <a:defRPr/>
            </a:pPr>
            <a:endParaRPr kumimoji="0" lang="en-GB" sz="1800" b="0" i="0" u="none" strike="noStrike" kern="1200" cap="none" spc="0" normalizeH="0" baseline="0" noProof="0" dirty="0">
              <a:ln>
                <a:noFill/>
              </a:ln>
              <a:solidFill>
                <a:prstClr val="black"/>
              </a:solidFill>
              <a:effectLst/>
              <a:uLnTx/>
              <a:uFillTx/>
              <a:latin typeface="Arial" charset="0"/>
              <a:ea typeface="ＭＳ Ｐゴシック" charset="0"/>
            </a:endParaRP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Direct phone numbers to the Preterm Midwives for non-urgent concerns and questions </a:t>
            </a:r>
          </a:p>
          <a:p>
            <a:pPr marL="285750" marR="0" lvl="0" indent="-285750" algn="l" defTabSz="457200" rtl="0" eaLnBrk="1" fontAlgn="base" latinLnBrk="0" hangingPunct="1">
              <a:lnSpc>
                <a:spcPct val="100000"/>
              </a:lnSpc>
              <a:spcBef>
                <a:spcPct val="0"/>
              </a:spcBef>
              <a:spcAft>
                <a:spcPct val="0"/>
              </a:spcAft>
              <a:buClrTx/>
              <a:buSzTx/>
              <a:buFontTx/>
              <a:buChar char="-"/>
              <a:tabLst/>
              <a:defRPr/>
            </a:pPr>
            <a:endParaRPr kumimoji="0" lang="en-GB" sz="1800" b="0" i="0" u="none" strike="noStrike" kern="1200" cap="none" spc="0" normalizeH="0" baseline="0" noProof="0" dirty="0">
              <a:ln>
                <a:noFill/>
              </a:ln>
              <a:solidFill>
                <a:prstClr val="black"/>
              </a:solidFill>
              <a:effectLst/>
              <a:uLnTx/>
              <a:uFillTx/>
              <a:latin typeface="Arial" charset="0"/>
              <a:ea typeface="ＭＳ Ｐゴシック" charset="0"/>
            </a:endParaRPr>
          </a:p>
          <a:p>
            <a:pPr marL="285750" marR="0" lvl="0" indent="-285750" algn="l" defTabSz="457200" rtl="0" eaLnBrk="1" fontAlgn="base" latinLnBrk="0" hangingPunct="1">
              <a:lnSpc>
                <a:spcPct val="100000"/>
              </a:lnSpc>
              <a:spcBef>
                <a:spcPct val="0"/>
              </a:spcBef>
              <a:spcAft>
                <a:spcPct val="0"/>
              </a:spcAft>
              <a:buClrTx/>
              <a:buSzTx/>
              <a:buFontTx/>
              <a:buChar char="-"/>
              <a:tabLst/>
              <a:defRPr/>
            </a:pPr>
            <a:endParaRPr kumimoji="0" lang="en-GB" sz="1800" b="0" i="0" u="none" strike="noStrike" kern="1200" cap="none" spc="0" normalizeH="0" baseline="0" noProof="0" dirty="0">
              <a:ln>
                <a:noFill/>
              </a:ln>
              <a:solidFill>
                <a:prstClr val="black"/>
              </a:solidFill>
              <a:effectLst/>
              <a:uLnTx/>
              <a:uFillTx/>
              <a:latin typeface="Arial" charset="0"/>
              <a:ea typeface="ＭＳ Ｐゴシック" charset="0"/>
            </a:endParaRPr>
          </a:p>
          <a:p>
            <a:pPr marL="285750" marR="0" lvl="0" indent="-285750" algn="l" defTabSz="457200" rtl="0" eaLnBrk="1" fontAlgn="base" latinLnBrk="0" hangingPunct="1">
              <a:lnSpc>
                <a:spcPct val="100000"/>
              </a:lnSpc>
              <a:spcBef>
                <a:spcPct val="0"/>
              </a:spcBef>
              <a:spcAft>
                <a:spcPct val="0"/>
              </a:spcAft>
              <a:buClrTx/>
              <a:buSzTx/>
              <a:buFontTx/>
              <a:buChar char="-"/>
              <a:tabLst/>
              <a:defRPr/>
            </a:pPr>
            <a:endParaRPr kumimoji="0" lang="en-GB" sz="1800" b="0" i="0" u="none" strike="noStrike" kern="1200" cap="none" spc="0" normalizeH="0" baseline="0" noProof="0" dirty="0">
              <a:ln>
                <a:noFill/>
              </a:ln>
              <a:solidFill>
                <a:prstClr val="black"/>
              </a:solidFill>
              <a:effectLst/>
              <a:uLnTx/>
              <a:uFillTx/>
              <a:latin typeface="Arial" charset="0"/>
              <a:ea typeface="ＭＳ Ｐゴシック" charset="0"/>
            </a:endParaRPr>
          </a:p>
        </p:txBody>
      </p:sp>
      <p:pic>
        <p:nvPicPr>
          <p:cNvPr id="4" name="Picture 3" descr="A person sitting in a chair&#10;&#10;Description automatically generated">
            <a:extLst>
              <a:ext uri="{FF2B5EF4-FFF2-40B4-BE49-F238E27FC236}">
                <a16:creationId xmlns:a16="http://schemas.microsoft.com/office/drawing/2014/main" id="{85C23191-A33B-D851-F27B-075DAEF39269}"/>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9459" t="8803" r="30850" b="30483"/>
          <a:stretch/>
        </p:blipFill>
        <p:spPr>
          <a:xfrm>
            <a:off x="5859516" y="2936019"/>
            <a:ext cx="2827284" cy="2886712"/>
          </a:xfrm>
          <a:prstGeom prst="rect">
            <a:avLst/>
          </a:prstGeom>
          <a:ln>
            <a:noFill/>
          </a:ln>
          <a:effectLst>
            <a:softEdge rad="112500"/>
          </a:effectLst>
        </p:spPr>
      </p:pic>
    </p:spTree>
    <p:extLst>
      <p:ext uri="{BB962C8B-B14F-4D97-AF65-F5344CB8AC3E}">
        <p14:creationId xmlns:p14="http://schemas.microsoft.com/office/powerpoint/2010/main" val="952252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a:extLst>
              <a:ext uri="{FF2B5EF4-FFF2-40B4-BE49-F238E27FC236}">
                <a16:creationId xmlns:a16="http://schemas.microsoft.com/office/drawing/2014/main" id="{C4CB2DA3-36E2-83C4-0D69-C72C4E5F8C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 t="247" r="24480" b="33217"/>
          <a:stretch/>
        </p:blipFill>
        <p:spPr bwMode="auto">
          <a:xfrm rot="21120678">
            <a:off x="4839089" y="2053490"/>
            <a:ext cx="1999056" cy="23418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0A0D8CAC-031C-7E2D-E396-6D7529D990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84494">
            <a:off x="6936069" y="4238744"/>
            <a:ext cx="1927992" cy="26958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 person and person holding a baby&#10;&#10;Description automatically generated">
            <a:extLst>
              <a:ext uri="{FF2B5EF4-FFF2-40B4-BE49-F238E27FC236}">
                <a16:creationId xmlns:a16="http://schemas.microsoft.com/office/drawing/2014/main" id="{7173E0EA-99CB-4DBA-4146-7E8A6BB078AB}"/>
              </a:ext>
            </a:extLst>
          </p:cNvPr>
          <p:cNvPicPr>
            <a:picLocks noChangeAspect="1"/>
          </p:cNvPicPr>
          <p:nvPr/>
        </p:nvPicPr>
        <p:blipFill>
          <a:blip r:embed="rId5"/>
          <a:stretch>
            <a:fillRect/>
          </a:stretch>
        </p:blipFill>
        <p:spPr>
          <a:xfrm>
            <a:off x="5026270" y="3876349"/>
            <a:ext cx="2138821" cy="2854485"/>
          </a:xfrm>
          <a:prstGeom prst="rect">
            <a:avLst/>
          </a:prstGeom>
        </p:spPr>
      </p:pic>
      <p:sp>
        <p:nvSpPr>
          <p:cNvPr id="3" name="Title 2">
            <a:extLst>
              <a:ext uri="{FF2B5EF4-FFF2-40B4-BE49-F238E27FC236}">
                <a16:creationId xmlns:a16="http://schemas.microsoft.com/office/drawing/2014/main" id="{A5B76460-7077-6646-3FB1-6B4F50EED490}"/>
              </a:ext>
            </a:extLst>
          </p:cNvPr>
          <p:cNvSpPr>
            <a:spLocks noGrp="1"/>
          </p:cNvSpPr>
          <p:nvPr>
            <p:ph type="title"/>
          </p:nvPr>
        </p:nvSpPr>
        <p:spPr>
          <a:xfrm>
            <a:off x="241738" y="1145219"/>
            <a:ext cx="8665780" cy="839538"/>
          </a:xfrm>
          <a:solidFill>
            <a:schemeClr val="accent5">
              <a:lumMod val="20000"/>
              <a:lumOff val="80000"/>
            </a:schemeClr>
          </a:solidFill>
        </p:spPr>
        <p:txBody>
          <a:bodyPr>
            <a:normAutofit/>
          </a:bodyPr>
          <a:lstStyle/>
          <a:p>
            <a:pPr algn="r"/>
            <a:r>
              <a:rPr lang="en-GB" dirty="0"/>
              <a:t>Outcome 1C: When service users use the service, they are free from harm</a:t>
            </a:r>
          </a:p>
        </p:txBody>
      </p:sp>
      <p:sp>
        <p:nvSpPr>
          <p:cNvPr id="5" name="TextBox 4">
            <a:extLst>
              <a:ext uri="{FF2B5EF4-FFF2-40B4-BE49-F238E27FC236}">
                <a16:creationId xmlns:a16="http://schemas.microsoft.com/office/drawing/2014/main" id="{287398E0-4EFC-6952-017B-4921CBA769C6}"/>
              </a:ext>
            </a:extLst>
          </p:cNvPr>
          <p:cNvSpPr txBox="1"/>
          <p:nvPr/>
        </p:nvSpPr>
        <p:spPr>
          <a:xfrm>
            <a:off x="174489" y="2071716"/>
            <a:ext cx="4397512" cy="120032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Of the service users that had antenatal care from the Preterm Specialist Midwives: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charset="0"/>
              <a:ea typeface="ＭＳ Ｐゴシック" charset="0"/>
            </a:endParaRPr>
          </a:p>
        </p:txBody>
      </p:sp>
      <p:pic>
        <p:nvPicPr>
          <p:cNvPr id="6" name="Picture 4" descr="A person lying in a hospital bed with a baby&#10;&#10;Description automatically generated">
            <a:extLst>
              <a:ext uri="{FF2B5EF4-FFF2-40B4-BE49-F238E27FC236}">
                <a16:creationId xmlns:a16="http://schemas.microsoft.com/office/drawing/2014/main" id="{BE7C7963-5E27-9E59-2593-26B89E5E504C}"/>
              </a:ext>
            </a:extLst>
          </p:cNvPr>
          <p:cNvPicPr>
            <a:picLocks noChangeAspect="1"/>
          </p:cNvPicPr>
          <p:nvPr/>
        </p:nvPicPr>
        <p:blipFill rotWithShape="1">
          <a:blip r:embed="rId6"/>
          <a:srcRect t="3684" b="32616"/>
          <a:stretch/>
        </p:blipFill>
        <p:spPr>
          <a:xfrm rot="515014">
            <a:off x="6518774" y="2089827"/>
            <a:ext cx="2602386" cy="2234653"/>
          </a:xfrm>
          <a:prstGeom prst="rect">
            <a:avLst/>
          </a:prstGeom>
        </p:spPr>
      </p:pic>
      <p:sp>
        <p:nvSpPr>
          <p:cNvPr id="12" name="TextBox 11">
            <a:extLst>
              <a:ext uri="{FF2B5EF4-FFF2-40B4-BE49-F238E27FC236}">
                <a16:creationId xmlns:a16="http://schemas.microsoft.com/office/drawing/2014/main" id="{A3A66847-0226-1F1F-96E2-45F5AA40DBAA}"/>
              </a:ext>
            </a:extLst>
          </p:cNvPr>
          <p:cNvSpPr txBox="1"/>
          <p:nvPr/>
        </p:nvSpPr>
        <p:spPr>
          <a:xfrm>
            <a:off x="395406" y="3020637"/>
            <a:ext cx="4290651" cy="3693319"/>
          </a:xfrm>
          <a:prstGeom prst="rect">
            <a:avLst/>
          </a:prstGeom>
          <a:noFill/>
        </p:spPr>
        <p:txBody>
          <a:bodyPr wrap="square">
            <a:spAutoFit/>
          </a:bodyPr>
          <a:lstStyle/>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72% had term births</a:t>
            </a: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83% had births over 34 weeks gestation </a:t>
            </a: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94% of families went home with a live baby </a:t>
            </a:r>
          </a:p>
          <a:p>
            <a:pPr marL="285750" marR="0" lvl="0" indent="-285750" algn="l" defTabSz="457200" rtl="0" eaLnBrk="1" fontAlgn="base" latinLnBrk="0" hangingPunct="1">
              <a:lnSpc>
                <a:spcPct val="100000"/>
              </a:lnSpc>
              <a:spcBef>
                <a:spcPct val="0"/>
              </a:spcBef>
              <a:spcAft>
                <a:spcPct val="0"/>
              </a:spcAft>
              <a:buClrTx/>
              <a:buSzTx/>
              <a:buFontTx/>
              <a:buChar char="-"/>
              <a:tabLst/>
              <a:defRPr/>
            </a:pPr>
            <a:endParaRPr kumimoji="0" lang="en-GB" sz="18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In this same group of birthing people </a:t>
            </a: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12% had previously had a term birth</a:t>
            </a: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51% had experienced a late miscarriage or neonatal death </a:t>
            </a: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Of the service users who had previously had a baby, only 42% had previously taken a live baby home </a:t>
            </a:r>
          </a:p>
        </p:txBody>
      </p:sp>
    </p:spTree>
    <p:extLst>
      <p:ext uri="{BB962C8B-B14F-4D97-AF65-F5344CB8AC3E}">
        <p14:creationId xmlns:p14="http://schemas.microsoft.com/office/powerpoint/2010/main" val="3977523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B80AC0-0FA7-84F0-3801-3A88A1B680FC}"/>
              </a:ext>
            </a:extLst>
          </p:cNvPr>
          <p:cNvSpPr>
            <a:spLocks noGrp="1"/>
          </p:cNvSpPr>
          <p:nvPr>
            <p:ph type="title"/>
          </p:nvPr>
        </p:nvSpPr>
        <p:spPr>
          <a:xfrm>
            <a:off x="457200" y="1114747"/>
            <a:ext cx="8229600" cy="870010"/>
          </a:xfrm>
          <a:solidFill>
            <a:schemeClr val="accent6">
              <a:lumMod val="20000"/>
              <a:lumOff val="80000"/>
            </a:schemeClr>
          </a:solidFill>
        </p:spPr>
        <p:txBody>
          <a:bodyPr>
            <a:normAutofit/>
          </a:bodyPr>
          <a:lstStyle/>
          <a:p>
            <a:r>
              <a:rPr lang="en-GB" dirty="0"/>
              <a:t>Outcome 1D: Service users report positive experiences of the service</a:t>
            </a:r>
          </a:p>
        </p:txBody>
      </p:sp>
      <p:graphicFrame>
        <p:nvGraphicFramePr>
          <p:cNvPr id="6" name="Chart 5">
            <a:extLst>
              <a:ext uri="{FF2B5EF4-FFF2-40B4-BE49-F238E27FC236}">
                <a16:creationId xmlns:a16="http://schemas.microsoft.com/office/drawing/2014/main" id="{9C10EC39-6543-A22F-5091-49E425DFBAD3}"/>
              </a:ext>
            </a:extLst>
          </p:cNvPr>
          <p:cNvGraphicFramePr>
            <a:graphicFrameLocks/>
          </p:cNvGraphicFramePr>
          <p:nvPr/>
        </p:nvGraphicFramePr>
        <p:xfrm>
          <a:off x="-625875" y="2592113"/>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12DE7910-A92B-C9B1-E9DF-0252CCA36E18}"/>
              </a:ext>
            </a:extLst>
          </p:cNvPr>
          <p:cNvGraphicFramePr>
            <a:graphicFrameLocks/>
          </p:cNvGraphicFramePr>
          <p:nvPr/>
        </p:nvGraphicFramePr>
        <p:xfrm>
          <a:off x="2250490" y="4010321"/>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D3C45EF8-E2A9-E508-D41A-97E5F717DB84}"/>
              </a:ext>
            </a:extLst>
          </p:cNvPr>
          <p:cNvGraphicFramePr>
            <a:graphicFrameLocks/>
          </p:cNvGraphicFramePr>
          <p:nvPr/>
        </p:nvGraphicFramePr>
        <p:xfrm>
          <a:off x="5126855" y="2663135"/>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77B02F4D-964D-DB37-7EC5-DFA9702F286A}"/>
              </a:ext>
            </a:extLst>
          </p:cNvPr>
          <p:cNvSpPr txBox="1"/>
          <p:nvPr/>
        </p:nvSpPr>
        <p:spPr>
          <a:xfrm>
            <a:off x="186430" y="2121763"/>
            <a:ext cx="8637973"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charset="0"/>
                <a:ea typeface="ＭＳ Ｐゴシック" charset="0"/>
              </a:rPr>
              <a:t>Service user survey for women who have had antenatal care with the Preterm Midwives </a:t>
            </a:r>
          </a:p>
        </p:txBody>
      </p:sp>
    </p:spTree>
    <p:extLst>
      <p:ext uri="{BB962C8B-B14F-4D97-AF65-F5344CB8AC3E}">
        <p14:creationId xmlns:p14="http://schemas.microsoft.com/office/powerpoint/2010/main" val="547602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9A44F1-2417-72A4-909D-1FEE28D71EAD}"/>
              </a:ext>
            </a:extLst>
          </p:cNvPr>
          <p:cNvSpPr txBox="1"/>
          <p:nvPr/>
        </p:nvSpPr>
        <p:spPr>
          <a:xfrm>
            <a:off x="0" y="875723"/>
            <a:ext cx="6249881"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ＭＳ Ｐゴシック" charset="0"/>
              </a:rPr>
              <a:t>Quotes from service users about their antenatal care  </a:t>
            </a:r>
          </a:p>
        </p:txBody>
      </p:sp>
      <p:sp>
        <p:nvSpPr>
          <p:cNvPr id="10" name="TextBox 9">
            <a:extLst>
              <a:ext uri="{FF2B5EF4-FFF2-40B4-BE49-F238E27FC236}">
                <a16:creationId xmlns:a16="http://schemas.microsoft.com/office/drawing/2014/main" id="{64E26CBE-5321-1E46-E6CF-183467EEA5B8}"/>
              </a:ext>
            </a:extLst>
          </p:cNvPr>
          <p:cNvSpPr txBox="1"/>
          <p:nvPr/>
        </p:nvSpPr>
        <p:spPr>
          <a:xfrm>
            <a:off x="150567" y="5134313"/>
            <a:ext cx="2136209" cy="1191816"/>
          </a:xfrm>
          <a:prstGeom prst="wedgeRoundRectCallout">
            <a:avLst>
              <a:gd name="adj1" fmla="val -37282"/>
              <a:gd name="adj2" fmla="val 66374"/>
              <a:gd name="adj3" fmla="val 16667"/>
            </a:avLst>
          </a:prstGeom>
          <a:solidFill>
            <a:schemeClr val="tx2">
              <a:lumMod val="60000"/>
              <a:lumOff val="40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charset="0"/>
                <a:ea typeface="ＭＳ Ｐゴシック" charset="0"/>
              </a:rPr>
              <a:t>“My appointments never felt rushed and were so personal”</a:t>
            </a:r>
          </a:p>
        </p:txBody>
      </p:sp>
      <p:sp>
        <p:nvSpPr>
          <p:cNvPr id="11" name="TextBox 10">
            <a:extLst>
              <a:ext uri="{FF2B5EF4-FFF2-40B4-BE49-F238E27FC236}">
                <a16:creationId xmlns:a16="http://schemas.microsoft.com/office/drawing/2014/main" id="{20B96C15-AA83-14E4-3BC7-60D7D198FBA1}"/>
              </a:ext>
            </a:extLst>
          </p:cNvPr>
          <p:cNvSpPr txBox="1"/>
          <p:nvPr/>
        </p:nvSpPr>
        <p:spPr>
          <a:xfrm>
            <a:off x="121870" y="1455991"/>
            <a:ext cx="2410029" cy="919401"/>
          </a:xfrm>
          <a:prstGeom prst="wedgeRoundRectCallout">
            <a:avLst>
              <a:gd name="adj1" fmla="val -37282"/>
              <a:gd name="adj2" fmla="val 66374"/>
              <a:gd name="adj3" fmla="val 16667"/>
            </a:avLst>
          </a:prstGeom>
          <a:solidFill>
            <a:srgbClr val="964F9B"/>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charset="0"/>
                <a:ea typeface="ＭＳ Ｐゴシック" charset="0"/>
              </a:rPr>
              <a:t>“My preterm midwives should be the benchmark for others’. </a:t>
            </a:r>
          </a:p>
        </p:txBody>
      </p:sp>
      <p:sp>
        <p:nvSpPr>
          <p:cNvPr id="12" name="TextBox 11">
            <a:extLst>
              <a:ext uri="{FF2B5EF4-FFF2-40B4-BE49-F238E27FC236}">
                <a16:creationId xmlns:a16="http://schemas.microsoft.com/office/drawing/2014/main" id="{CD64EAAE-4BEA-9D85-1539-F8547DD63BFC}"/>
              </a:ext>
            </a:extLst>
          </p:cNvPr>
          <p:cNvSpPr txBox="1"/>
          <p:nvPr/>
        </p:nvSpPr>
        <p:spPr>
          <a:xfrm>
            <a:off x="4961720" y="1883845"/>
            <a:ext cx="1898655" cy="1191816"/>
          </a:xfrm>
          <a:prstGeom prst="wedgeRoundRectCallout">
            <a:avLst>
              <a:gd name="adj1" fmla="val 43839"/>
              <a:gd name="adj2" fmla="val 83811"/>
              <a:gd name="adj3" fmla="val 16667"/>
            </a:avLst>
          </a:prstGeom>
          <a:solidFill>
            <a:srgbClr val="964F9B"/>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charset="0"/>
                <a:ea typeface="ＭＳ Ｐゴシック" charset="0"/>
              </a:rPr>
              <a:t>“They really helped me to prepare for my next birth”</a:t>
            </a:r>
          </a:p>
        </p:txBody>
      </p:sp>
      <p:sp>
        <p:nvSpPr>
          <p:cNvPr id="13" name="Text Box 5">
            <a:extLst>
              <a:ext uri="{FF2B5EF4-FFF2-40B4-BE49-F238E27FC236}">
                <a16:creationId xmlns:a16="http://schemas.microsoft.com/office/drawing/2014/main" id="{41842E61-2F28-2344-7F8A-D501A967268B}"/>
              </a:ext>
            </a:extLst>
          </p:cNvPr>
          <p:cNvSpPr txBox="1"/>
          <p:nvPr/>
        </p:nvSpPr>
        <p:spPr>
          <a:xfrm>
            <a:off x="2846277" y="3389892"/>
            <a:ext cx="2510561" cy="1585563"/>
          </a:xfrm>
          <a:prstGeom prst="wedgeRoundRectCallout">
            <a:avLst>
              <a:gd name="adj1" fmla="val -38380"/>
              <a:gd name="adj2" fmla="val 66682"/>
              <a:gd name="adj3" fmla="val 16667"/>
            </a:avLst>
          </a:prstGeom>
          <a:solidFill>
            <a:srgbClr val="FFC000"/>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base" latinLnBrk="0" hangingPunct="1">
              <a:lnSpc>
                <a:spcPct val="110000"/>
              </a:lnSpc>
              <a:spcBef>
                <a:spcPct val="0"/>
              </a:spcBef>
              <a:spcAft>
                <a:spcPts val="60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Times New Roman" panose="02020603050405020304" pitchFamily="18" charset="0"/>
                <a:cs typeface="Arial" panose="020B0604020202020204" pitchFamily="34" charset="0"/>
              </a:rPr>
              <a:t>“The preterm midwives gave me extra support that was personalised to me and my unique situation”</a:t>
            </a:r>
            <a:endParaRPr kumimoji="0" lang="en-GB" sz="1600" b="0" i="0" u="none" strike="noStrike" kern="1200" cap="none" spc="0" normalizeH="0" baseline="0" noProof="0" dirty="0">
              <a:ln>
                <a:noFill/>
              </a:ln>
              <a:solidFill>
                <a:prstClr val="black"/>
              </a:solidFill>
              <a:effectLst/>
              <a:uLnTx/>
              <a:uFillTx/>
              <a:latin typeface="Arial" charset="0"/>
              <a:ea typeface="Times New Roman" panose="02020603050405020304" pitchFamily="18" charset="0"/>
              <a:cs typeface="Arial" panose="020B0604020202020204" pitchFamily="34" charset="0"/>
            </a:endParaRPr>
          </a:p>
        </p:txBody>
      </p:sp>
      <p:sp>
        <p:nvSpPr>
          <p:cNvPr id="14" name="Text Box 5">
            <a:extLst>
              <a:ext uri="{FF2B5EF4-FFF2-40B4-BE49-F238E27FC236}">
                <a16:creationId xmlns:a16="http://schemas.microsoft.com/office/drawing/2014/main" id="{A3DE1703-54F6-5880-EA73-B1887C273858}"/>
              </a:ext>
            </a:extLst>
          </p:cNvPr>
          <p:cNvSpPr txBox="1"/>
          <p:nvPr/>
        </p:nvSpPr>
        <p:spPr>
          <a:xfrm>
            <a:off x="121870" y="3174510"/>
            <a:ext cx="2278720" cy="1191816"/>
          </a:xfrm>
          <a:prstGeom prst="wedgeRoundRectCallout">
            <a:avLst>
              <a:gd name="adj1" fmla="val -36861"/>
              <a:gd name="adj2" fmla="val 69961"/>
              <a:gd name="adj3" fmla="val 16667"/>
            </a:avLst>
          </a:prstGeom>
          <a:solidFill>
            <a:srgbClr val="C20A92"/>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base" latinLnBrk="0" hangingPunct="1">
              <a:lnSpc>
                <a:spcPct val="110000"/>
              </a:lnSpc>
              <a:spcBef>
                <a:spcPct val="0"/>
              </a:spcBef>
              <a:spcAft>
                <a:spcPts val="60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Times New Roman" panose="02020603050405020304" pitchFamily="18" charset="0"/>
                <a:cs typeface="Arial" panose="020B0604020202020204" pitchFamily="34" charset="0"/>
              </a:rPr>
              <a:t>“They never made us feel like just another number on a patient list”</a:t>
            </a:r>
            <a:endParaRPr kumimoji="0" lang="en-GB" sz="1600" b="0" i="0" u="none" strike="noStrike" kern="1200" cap="none" spc="0" normalizeH="0" baseline="0" noProof="0" dirty="0">
              <a:ln>
                <a:noFill/>
              </a:ln>
              <a:solidFill>
                <a:prstClr val="black"/>
              </a:solidFill>
              <a:effectLst/>
              <a:uLnTx/>
              <a:uFillTx/>
              <a:latin typeface="Arial" charset="0"/>
              <a:ea typeface="Times New Roman" panose="02020603050405020304" pitchFamily="18" charset="0"/>
              <a:cs typeface="Arial" panose="020B0604020202020204" pitchFamily="34" charset="0"/>
            </a:endParaRPr>
          </a:p>
        </p:txBody>
      </p:sp>
      <p:sp>
        <p:nvSpPr>
          <p:cNvPr id="15" name="Text Box 5">
            <a:extLst>
              <a:ext uri="{FF2B5EF4-FFF2-40B4-BE49-F238E27FC236}">
                <a16:creationId xmlns:a16="http://schemas.microsoft.com/office/drawing/2014/main" id="{20307F80-AAAF-87D3-2128-0BCAFD28DA95}"/>
              </a:ext>
            </a:extLst>
          </p:cNvPr>
          <p:cNvSpPr txBox="1"/>
          <p:nvPr/>
        </p:nvSpPr>
        <p:spPr>
          <a:xfrm>
            <a:off x="6591991" y="3942497"/>
            <a:ext cx="2204453" cy="1191816"/>
          </a:xfrm>
          <a:prstGeom prst="wedgeRoundRectCallout">
            <a:avLst>
              <a:gd name="adj1" fmla="val 46106"/>
              <a:gd name="adj2" fmla="val 69961"/>
              <a:gd name="adj3" fmla="val 16667"/>
            </a:avLst>
          </a:prstGeom>
          <a:solidFill>
            <a:srgbClr val="C20A92"/>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Times New Roman" panose="02020603050405020304" pitchFamily="18" charset="0"/>
                <a:cs typeface="Arial" panose="020B0604020202020204" pitchFamily="34" charset="0"/>
              </a:rPr>
              <a:t>“They made a difficult time a lot easier and I cannot thank them enough”</a:t>
            </a:r>
            <a:endParaRPr kumimoji="0" lang="en-GB" sz="16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16" name="Text Box 11">
            <a:extLst>
              <a:ext uri="{FF2B5EF4-FFF2-40B4-BE49-F238E27FC236}">
                <a16:creationId xmlns:a16="http://schemas.microsoft.com/office/drawing/2014/main" id="{2EE2811B-621E-B826-AEAA-93B33337F00A}"/>
              </a:ext>
            </a:extLst>
          </p:cNvPr>
          <p:cNvSpPr txBox="1"/>
          <p:nvPr/>
        </p:nvSpPr>
        <p:spPr>
          <a:xfrm>
            <a:off x="4961720" y="5193376"/>
            <a:ext cx="1630271" cy="1151753"/>
          </a:xfrm>
          <a:prstGeom prst="wedgeRoundRectCallout">
            <a:avLst>
              <a:gd name="adj1" fmla="val 43812"/>
              <a:gd name="adj2" fmla="val 72526"/>
              <a:gd name="adj3" fmla="val 16667"/>
            </a:avLst>
          </a:prstGeom>
          <a:solidFill>
            <a:schemeClr val="tx2">
              <a:lumMod val="60000"/>
              <a:lumOff val="40000"/>
            </a:schemeClr>
          </a:solidFill>
          <a:ln w="6350">
            <a:solidFill>
              <a:schemeClr val="accent1">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457200" rtl="0" eaLnBrk="1" fontAlgn="base" latinLnBrk="0" hangingPunct="1">
              <a:lnSpc>
                <a:spcPct val="110000"/>
              </a:lnSpc>
              <a:spcBef>
                <a:spcPct val="0"/>
              </a:spcBef>
              <a:spcAft>
                <a:spcPts val="60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Times New Roman" panose="02020603050405020304" pitchFamily="18" charset="0"/>
                <a:cs typeface="Arial"/>
              </a:rPr>
              <a:t>"I never had to re-tell my story”</a:t>
            </a:r>
            <a:endParaRPr kumimoji="0" lang="en-US" sz="14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17" name="TextBox 16">
            <a:extLst>
              <a:ext uri="{FF2B5EF4-FFF2-40B4-BE49-F238E27FC236}">
                <a16:creationId xmlns:a16="http://schemas.microsoft.com/office/drawing/2014/main" id="{19000510-C565-C8B9-8A30-2F4ADA7CBC65}"/>
              </a:ext>
            </a:extLst>
          </p:cNvPr>
          <p:cNvSpPr txBox="1"/>
          <p:nvPr/>
        </p:nvSpPr>
        <p:spPr>
          <a:xfrm>
            <a:off x="7083036" y="1936409"/>
            <a:ext cx="1939094" cy="1464231"/>
          </a:xfrm>
          <a:prstGeom prst="wedgeRoundRectCallout">
            <a:avLst>
              <a:gd name="adj1" fmla="val 41288"/>
              <a:gd name="adj2" fmla="val 62805"/>
              <a:gd name="adj3" fmla="val 16667"/>
            </a:avLst>
          </a:prstGeom>
          <a:solidFill>
            <a:srgbClr val="FFC000"/>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charset="0"/>
                <a:ea typeface="ＭＳ Ｐゴシック" charset="0"/>
              </a:rPr>
              <a:t>“They were understanding and compassionate of my past”</a:t>
            </a:r>
          </a:p>
        </p:txBody>
      </p:sp>
      <p:sp>
        <p:nvSpPr>
          <p:cNvPr id="18" name="Text Box 11">
            <a:extLst>
              <a:ext uri="{FF2B5EF4-FFF2-40B4-BE49-F238E27FC236}">
                <a16:creationId xmlns:a16="http://schemas.microsoft.com/office/drawing/2014/main" id="{F1F6C9ED-2603-02B4-6F7A-56FC152527A8}"/>
              </a:ext>
            </a:extLst>
          </p:cNvPr>
          <p:cNvSpPr txBox="1"/>
          <p:nvPr/>
        </p:nvSpPr>
        <p:spPr>
          <a:xfrm>
            <a:off x="2846277" y="1803892"/>
            <a:ext cx="1801064" cy="983668"/>
          </a:xfrm>
          <a:prstGeom prst="wedgeRoundRectCallout">
            <a:avLst>
              <a:gd name="adj1" fmla="val 43812"/>
              <a:gd name="adj2" fmla="val 72526"/>
              <a:gd name="adj3" fmla="val 16667"/>
            </a:avLst>
          </a:prstGeom>
          <a:solidFill>
            <a:schemeClr val="tx2">
              <a:lumMod val="60000"/>
              <a:lumOff val="40000"/>
            </a:schemeClr>
          </a:solidFill>
          <a:ln w="6350">
            <a:solidFill>
              <a:schemeClr val="accent1">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base" latinLnBrk="0" hangingPunct="1">
              <a:lnSpc>
                <a:spcPct val="110000"/>
              </a:lnSpc>
              <a:spcBef>
                <a:spcPct val="0"/>
              </a:spcBef>
              <a:spcAft>
                <a:spcPts val="60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Times New Roman" panose="02020603050405020304" pitchFamily="18" charset="0"/>
                <a:cs typeface="Arial" panose="020B0604020202020204" pitchFamily="34" charset="0"/>
              </a:rPr>
              <a:t>“They made me feel safe and cared for”</a:t>
            </a:r>
            <a:endParaRPr kumimoji="0" lang="en-GB" sz="1000" b="0" i="0" u="none" strike="noStrike" kern="1200" cap="none" spc="0" normalizeH="0" baseline="0" noProof="0" dirty="0">
              <a:ln>
                <a:noFill/>
              </a:ln>
              <a:solidFill>
                <a:prstClr val="black"/>
              </a:solidFill>
              <a:effectLst/>
              <a:uLnTx/>
              <a:uFillTx/>
              <a:latin typeface="Arial"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14555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457200" y="2065338"/>
            <a:ext cx="8229600" cy="4335462"/>
          </a:xfrm>
        </p:spPr>
        <p:txBody>
          <a:bodyPr numCol="1" rtlCol="0"/>
          <a:lstStyle/>
          <a:p>
            <a:pPr marL="285750" indent="-285750" eaLnBrk="1" fontAlgn="auto" hangingPunct="1">
              <a:spcAft>
                <a:spcPts val="0"/>
              </a:spcAft>
              <a:buFont typeface="Wingdings" panose="05000000000000000000" pitchFamily="2" charset="2"/>
              <a:buChar char="v"/>
              <a:defRPr/>
            </a:pPr>
            <a:r>
              <a:rPr lang="en-US" dirty="0">
                <a:ea typeface="+mn-ea"/>
                <a:cs typeface="+mn-cs"/>
              </a:rPr>
              <a:t>Brief overview of the what the NHS Equality Delivery System 22 is</a:t>
            </a:r>
          </a:p>
          <a:p>
            <a:pPr marL="285750" indent="-285750" eaLnBrk="1" fontAlgn="auto" hangingPunct="1">
              <a:spcAft>
                <a:spcPts val="0"/>
              </a:spcAft>
              <a:buFont typeface="Wingdings" panose="05000000000000000000" pitchFamily="2" charset="2"/>
              <a:buChar char="v"/>
              <a:defRPr/>
            </a:pPr>
            <a:endParaRPr lang="en-US" dirty="0">
              <a:ea typeface="+mn-ea"/>
              <a:cs typeface="+mn-cs"/>
            </a:endParaRPr>
          </a:p>
          <a:p>
            <a:pPr marL="285750" indent="-285750" eaLnBrk="1" fontAlgn="auto" hangingPunct="1">
              <a:spcAft>
                <a:spcPts val="0"/>
              </a:spcAft>
              <a:buFont typeface="Wingdings" panose="05000000000000000000" pitchFamily="2" charset="2"/>
              <a:buChar char="v"/>
              <a:defRPr/>
            </a:pPr>
            <a:r>
              <a:rPr lang="en-US" dirty="0">
                <a:ea typeface="+mn-ea"/>
                <a:cs typeface="+mn-cs"/>
              </a:rPr>
              <a:t>Summary of latest local maternity service findings</a:t>
            </a:r>
          </a:p>
          <a:p>
            <a:pPr eaLnBrk="1" fontAlgn="auto" hangingPunct="1">
              <a:spcAft>
                <a:spcPts val="0"/>
              </a:spcAft>
              <a:buFont typeface="Arial"/>
              <a:buNone/>
              <a:defRPr/>
            </a:pPr>
            <a:endParaRPr lang="en-US" dirty="0">
              <a:ea typeface="+mn-ea"/>
              <a:cs typeface="+mn-cs"/>
            </a:endParaRPr>
          </a:p>
          <a:p>
            <a:pPr marL="285750" indent="-285750" eaLnBrk="1" fontAlgn="auto" hangingPunct="1">
              <a:spcAft>
                <a:spcPts val="0"/>
              </a:spcAft>
              <a:buFont typeface="Wingdings" panose="05000000000000000000" pitchFamily="2" charset="2"/>
              <a:buChar char="v"/>
              <a:defRPr/>
            </a:pPr>
            <a:r>
              <a:rPr lang="en-US" dirty="0">
                <a:ea typeface="+mn-ea"/>
                <a:cs typeface="+mn-cs"/>
              </a:rPr>
              <a:t>Self-assessment based on ‘Domain 1: Commissioned or provided services’ for three key workstream areas within Leeds maternity service:</a:t>
            </a:r>
          </a:p>
          <a:p>
            <a:pPr eaLnBrk="1" fontAlgn="auto" hangingPunct="1">
              <a:spcAft>
                <a:spcPts val="0"/>
              </a:spcAft>
              <a:buFont typeface="Arial"/>
              <a:buNone/>
              <a:defRPr/>
            </a:pPr>
            <a:endParaRPr lang="en-US" dirty="0">
              <a:ea typeface="+mn-ea"/>
              <a:cs typeface="+mn-cs"/>
            </a:endParaRPr>
          </a:p>
          <a:p>
            <a:pPr marL="342900" indent="-342900" eaLnBrk="1" fontAlgn="auto" hangingPunct="1">
              <a:lnSpc>
                <a:spcPct val="200000"/>
              </a:lnSpc>
              <a:spcAft>
                <a:spcPts val="0"/>
              </a:spcAft>
              <a:buFont typeface="+mj-lt"/>
              <a:buAutoNum type="arabicPeriod"/>
              <a:defRPr/>
            </a:pPr>
            <a:r>
              <a:rPr lang="en-GB" dirty="0">
                <a:ea typeface="+mn-ea"/>
                <a:cs typeface="+mn-cs"/>
              </a:rPr>
              <a:t>Health Equity Midwifery Team</a:t>
            </a:r>
          </a:p>
          <a:p>
            <a:pPr marL="342900" indent="-342900" eaLnBrk="1" fontAlgn="auto" hangingPunct="1">
              <a:lnSpc>
                <a:spcPct val="200000"/>
              </a:lnSpc>
              <a:spcAft>
                <a:spcPts val="0"/>
              </a:spcAft>
              <a:buFont typeface="+mj-lt"/>
              <a:buAutoNum type="arabicPeriod"/>
              <a:defRPr/>
            </a:pPr>
            <a:r>
              <a:rPr lang="en-GB" dirty="0">
                <a:ea typeface="+mn-ea"/>
                <a:cs typeface="+mn-cs"/>
              </a:rPr>
              <a:t>Haamla Specialist Midwifery Team</a:t>
            </a:r>
          </a:p>
          <a:p>
            <a:pPr marL="342900" indent="-342900" eaLnBrk="1" fontAlgn="auto" hangingPunct="1">
              <a:lnSpc>
                <a:spcPct val="200000"/>
              </a:lnSpc>
              <a:spcAft>
                <a:spcPts val="0"/>
              </a:spcAft>
              <a:buFont typeface="+mj-lt"/>
              <a:buAutoNum type="arabicPeriod"/>
              <a:defRPr/>
            </a:pPr>
            <a:r>
              <a:rPr lang="en-GB" dirty="0">
                <a:ea typeface="+mn-ea"/>
                <a:cs typeface="+mn-cs"/>
              </a:rPr>
              <a:t>Preterm Birth Specialist Midwifery Team</a:t>
            </a:r>
          </a:p>
          <a:p>
            <a:pPr eaLnBrk="1" fontAlgn="auto" hangingPunct="1">
              <a:spcAft>
                <a:spcPts val="0"/>
              </a:spcAft>
              <a:buFont typeface="Arial"/>
              <a:buNone/>
              <a:defRPr/>
            </a:pPr>
            <a:endParaRPr lang="en-US" dirty="0">
              <a:ea typeface="+mn-ea"/>
              <a:cs typeface="+mn-cs"/>
            </a:endParaRPr>
          </a:p>
        </p:txBody>
      </p:sp>
      <p:sp>
        <p:nvSpPr>
          <p:cNvPr id="5122" name="Title 3"/>
          <p:cNvSpPr>
            <a:spLocks noGrp="1"/>
          </p:cNvSpPr>
          <p:nvPr>
            <p:ph type="title"/>
          </p:nvPr>
        </p:nvSpPr>
        <p:spPr>
          <a:xfrm>
            <a:off x="457200" y="1108075"/>
            <a:ext cx="8229600" cy="835025"/>
          </a:xfrm>
        </p:spPr>
        <p:txBody>
          <a:bodyPr/>
          <a:lstStyle/>
          <a:p>
            <a:pPr eaLnBrk="1" hangingPunct="1"/>
            <a:r>
              <a:rPr lang="en-US" dirty="0">
                <a:latin typeface="Arial" charset="0"/>
              </a:rPr>
              <a:t>Aims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F180A67-E6A6-41F3-7428-9FF5A0123448}"/>
              </a:ext>
            </a:extLst>
          </p:cNvPr>
          <p:cNvSpPr>
            <a:spLocks noGrp="1"/>
          </p:cNvSpPr>
          <p:nvPr>
            <p:ph type="subTitle" idx="1"/>
          </p:nvPr>
        </p:nvSpPr>
        <p:spPr>
          <a:xfrm>
            <a:off x="457200" y="1686758"/>
            <a:ext cx="8229600" cy="4714042"/>
          </a:xfrm>
        </p:spPr>
        <p:txBody>
          <a:bodyPr/>
          <a:lstStyle/>
          <a:p>
            <a:pPr eaLnBrk="1" fontAlgn="auto" hangingPunct="1">
              <a:spcAft>
                <a:spcPts val="0"/>
              </a:spcAft>
              <a:buFont typeface="Arial"/>
              <a:buNone/>
              <a:defRPr/>
            </a:pPr>
            <a:r>
              <a:rPr lang="en-US" b="1" dirty="0">
                <a:ea typeface="+mn-ea"/>
                <a:cs typeface="+mn-cs"/>
              </a:rPr>
              <a:t>Established </a:t>
            </a:r>
          </a:p>
          <a:p>
            <a:pPr eaLnBrk="1" fontAlgn="auto" hangingPunct="1">
              <a:spcAft>
                <a:spcPts val="0"/>
              </a:spcAft>
              <a:buFont typeface="Arial"/>
              <a:buNone/>
              <a:defRPr/>
            </a:pPr>
            <a:r>
              <a:rPr lang="en-US" dirty="0">
                <a:ea typeface="+mn-ea"/>
                <a:cs typeface="+mn-cs"/>
              </a:rPr>
              <a:t>1992 support midwives 2010– </a:t>
            </a:r>
          </a:p>
          <a:p>
            <a:pPr eaLnBrk="1" fontAlgn="auto" hangingPunct="1">
              <a:spcAft>
                <a:spcPts val="0"/>
              </a:spcAft>
              <a:buFont typeface="Arial"/>
              <a:buNone/>
              <a:defRPr/>
            </a:pPr>
            <a:r>
              <a:rPr lang="en-US" dirty="0">
                <a:ea typeface="+mn-ea"/>
                <a:cs typeface="+mn-cs"/>
              </a:rPr>
              <a:t>Local Health Needs Analysis identifying gaps in service provision.</a:t>
            </a:r>
          </a:p>
          <a:p>
            <a:pPr eaLnBrk="1" fontAlgn="auto" hangingPunct="1">
              <a:spcAft>
                <a:spcPts val="0"/>
              </a:spcAft>
              <a:buFont typeface="Arial"/>
              <a:buNone/>
              <a:defRPr/>
            </a:pPr>
            <a:endParaRPr lang="en-US" dirty="0">
              <a:ea typeface="+mn-ea"/>
              <a:cs typeface="+mn-cs"/>
            </a:endParaRPr>
          </a:p>
          <a:p>
            <a:pPr eaLnBrk="1" fontAlgn="auto" hangingPunct="1">
              <a:spcAft>
                <a:spcPts val="0"/>
              </a:spcAft>
              <a:buFont typeface="Arial"/>
              <a:buNone/>
              <a:defRPr/>
            </a:pPr>
            <a:r>
              <a:rPr lang="en-US" dirty="0">
                <a:solidFill>
                  <a:srgbClr val="7030A0"/>
                </a:solidFill>
                <a:latin typeface="Broadway" pitchFamily="82" charset="0"/>
                <a:ea typeface="+mn-ea"/>
                <a:cs typeface="+mn-cs"/>
              </a:rPr>
              <a:t>Unique nationally recognised service provided by an  innovative team.</a:t>
            </a:r>
          </a:p>
          <a:p>
            <a:pPr eaLnBrk="1" fontAlgn="auto" hangingPunct="1">
              <a:spcAft>
                <a:spcPts val="0"/>
              </a:spcAft>
              <a:buFont typeface="Arial"/>
              <a:buNone/>
              <a:defRPr/>
            </a:pPr>
            <a:r>
              <a:rPr lang="en-US" b="1" dirty="0">
                <a:ea typeface="+mn-ea"/>
                <a:cs typeface="+mn-cs"/>
              </a:rPr>
              <a:t>Rationale</a:t>
            </a:r>
            <a:r>
              <a:rPr lang="en-US" sz="2800" b="1" dirty="0">
                <a:ea typeface="+mn-ea"/>
                <a:cs typeface="+mn-cs"/>
              </a:rPr>
              <a:t> </a:t>
            </a:r>
          </a:p>
          <a:p>
            <a:pPr marL="285750" indent="-285750" eaLnBrk="1" fontAlgn="auto" hangingPunct="1">
              <a:spcAft>
                <a:spcPts val="0"/>
              </a:spcAft>
              <a:buFont typeface="Arial" pitchFamily="34" charset="0"/>
              <a:buChar char="•"/>
              <a:defRPr/>
            </a:pPr>
            <a:r>
              <a:rPr lang="en-US" dirty="0">
                <a:ea typeface="+mn-ea"/>
                <a:cs typeface="+mn-cs"/>
              </a:rPr>
              <a:t>Improve  maternal, fetal and   neonatal outcomes / health &amp; wellbeing.</a:t>
            </a:r>
          </a:p>
          <a:p>
            <a:pPr marL="285750" indent="-285750" eaLnBrk="1" fontAlgn="auto" hangingPunct="1">
              <a:spcAft>
                <a:spcPts val="0"/>
              </a:spcAft>
              <a:buFont typeface="Arial" pitchFamily="34" charset="0"/>
              <a:buChar char="•"/>
              <a:defRPr/>
            </a:pPr>
            <a:r>
              <a:rPr lang="en-US" dirty="0">
                <a:ea typeface="+mn-ea"/>
                <a:cs typeface="+mn-cs"/>
              </a:rPr>
              <a:t>Trauma and mental health support</a:t>
            </a:r>
          </a:p>
          <a:p>
            <a:pPr marL="285750" indent="-285750" eaLnBrk="1" fontAlgn="auto" hangingPunct="1">
              <a:spcAft>
                <a:spcPts val="0"/>
              </a:spcAft>
              <a:buFont typeface="Arial" pitchFamily="34" charset="0"/>
              <a:buChar char="•"/>
              <a:defRPr/>
            </a:pPr>
            <a:r>
              <a:rPr lang="en-US" dirty="0">
                <a:ea typeface="+mn-ea"/>
                <a:cs typeface="+mn-cs"/>
              </a:rPr>
              <a:t>Improve engagement /acess with healthcare &amp; midwifery services.</a:t>
            </a:r>
          </a:p>
          <a:p>
            <a:pPr marL="285750" indent="-285750" eaLnBrk="1" fontAlgn="auto" hangingPunct="1">
              <a:spcAft>
                <a:spcPts val="0"/>
              </a:spcAft>
              <a:buFont typeface="Arial" pitchFamily="34" charset="0"/>
              <a:buChar char="•"/>
              <a:defRPr/>
            </a:pPr>
            <a:r>
              <a:rPr lang="en-US" dirty="0">
                <a:ea typeface="+mn-ea"/>
                <a:cs typeface="+mn-cs"/>
              </a:rPr>
              <a:t>Empower and Inform                                                                        </a:t>
            </a:r>
          </a:p>
          <a:p>
            <a:pPr marL="285750" indent="-285750" eaLnBrk="1" fontAlgn="auto" hangingPunct="1">
              <a:spcAft>
                <a:spcPts val="0"/>
              </a:spcAft>
              <a:buFont typeface="Arial" pitchFamily="34" charset="0"/>
              <a:buChar char="•"/>
              <a:defRPr/>
            </a:pPr>
            <a:endParaRPr lang="en-US" dirty="0">
              <a:ea typeface="+mn-ea"/>
              <a:cs typeface="+mn-cs"/>
            </a:endParaRPr>
          </a:p>
          <a:p>
            <a:pPr algn="ctr"/>
            <a:endParaRPr lang="en-GB" dirty="0"/>
          </a:p>
          <a:p>
            <a:pPr algn="ctr"/>
            <a:endParaRPr lang="en-GB" dirty="0"/>
          </a:p>
          <a:p>
            <a:pPr algn="ctr"/>
            <a:endParaRPr lang="en-GB" dirty="0"/>
          </a:p>
        </p:txBody>
      </p:sp>
      <p:sp>
        <p:nvSpPr>
          <p:cNvPr id="3" name="Title 2">
            <a:extLst>
              <a:ext uri="{FF2B5EF4-FFF2-40B4-BE49-F238E27FC236}">
                <a16:creationId xmlns:a16="http://schemas.microsoft.com/office/drawing/2014/main" id="{4EDFDA9E-EAF0-920B-9AE6-AF77DCD7E1B4}"/>
              </a:ext>
            </a:extLst>
          </p:cNvPr>
          <p:cNvSpPr>
            <a:spLocks noGrp="1"/>
          </p:cNvSpPr>
          <p:nvPr>
            <p:ph type="title"/>
          </p:nvPr>
        </p:nvSpPr>
        <p:spPr>
          <a:xfrm>
            <a:off x="457200" y="457200"/>
            <a:ext cx="8229600" cy="1149659"/>
          </a:xfrm>
        </p:spPr>
        <p:txBody>
          <a:bodyPr>
            <a:normAutofit fontScale="90000"/>
          </a:bodyPr>
          <a:lstStyle/>
          <a:p>
            <a:r>
              <a:rPr lang="en-GB" dirty="0">
                <a:effectLst>
                  <a:outerShdw blurRad="38100" dist="38100" dir="2700000" algn="tl">
                    <a:srgbClr val="000000">
                      <a:alpha val="43137"/>
                    </a:srgbClr>
                  </a:outerShdw>
                </a:effectLst>
                <a:latin typeface="Bradley Hand ITC" panose="03070402050302030203" pitchFamily="66" charset="0"/>
                <a:cs typeface="Dreaming Outloud Script Pro" panose="03050502040304050704" pitchFamily="66" charset="0"/>
              </a:rPr>
              <a:t>Haamla Specialist Midwifery Team</a:t>
            </a:r>
            <a:br>
              <a:rPr lang="en-GB" dirty="0">
                <a:effectLst>
                  <a:outerShdw blurRad="38100" dist="38100" dir="2700000" algn="tl">
                    <a:srgbClr val="000000">
                      <a:alpha val="43137"/>
                    </a:srgbClr>
                  </a:outerShdw>
                </a:effectLst>
                <a:latin typeface="Bradley Hand ITC" panose="03070402050302030203" pitchFamily="66" charset="0"/>
                <a:cs typeface="Dreaming Outloud Script Pro" panose="03050502040304050704" pitchFamily="66" charset="0"/>
              </a:rPr>
            </a:br>
            <a:br>
              <a:rPr lang="en-GB" dirty="0">
                <a:effectLst>
                  <a:outerShdw blurRad="38100" dist="38100" dir="2700000" algn="tl">
                    <a:srgbClr val="000000">
                      <a:alpha val="43137"/>
                    </a:srgbClr>
                  </a:outerShdw>
                </a:effectLst>
                <a:latin typeface="Bradley Hand ITC" panose="03070402050302030203" pitchFamily="66" charset="0"/>
                <a:cs typeface="Dreaming Outloud Script Pro" panose="03050502040304050704" pitchFamily="66" charset="0"/>
              </a:rPr>
            </a:br>
            <a:r>
              <a:rPr lang="en-GB" dirty="0">
                <a:effectLst>
                  <a:outerShdw blurRad="38100" dist="38100" dir="2700000" algn="tl">
                    <a:srgbClr val="000000">
                      <a:alpha val="43137"/>
                    </a:srgbClr>
                  </a:outerShdw>
                </a:effectLst>
                <a:latin typeface="Bradley Hand ITC" panose="03070402050302030203" pitchFamily="66" charset="0"/>
                <a:cs typeface="Dreaming Outloud Script Pro" panose="03050502040304050704" pitchFamily="66" charset="0"/>
              </a:rPr>
              <a:t>“Pregnant Woman” or “With Child”</a:t>
            </a:r>
          </a:p>
        </p:txBody>
      </p:sp>
      <p:pic>
        <p:nvPicPr>
          <p:cNvPr id="4" name="Picture 2">
            <a:extLst>
              <a:ext uri="{FF2B5EF4-FFF2-40B4-BE49-F238E27FC236}">
                <a16:creationId xmlns:a16="http://schemas.microsoft.com/office/drawing/2014/main" id="{F3E093D1-426C-D1CB-E056-665D561F9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9584" y="3539870"/>
            <a:ext cx="1225296" cy="748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Image preview">
            <a:extLst>
              <a:ext uri="{FF2B5EF4-FFF2-40B4-BE49-F238E27FC236}">
                <a16:creationId xmlns:a16="http://schemas.microsoft.com/office/drawing/2014/main" id="{304CCE50-9654-1822-A47A-DB3ECA9BD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1" y="1470950"/>
            <a:ext cx="3200400" cy="27100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722FC5-E398-347C-1C82-CC5201E78575}"/>
              </a:ext>
            </a:extLst>
          </p:cNvPr>
          <p:cNvSpPr txBox="1"/>
          <p:nvPr/>
        </p:nvSpPr>
        <p:spPr>
          <a:xfrm>
            <a:off x="4754881" y="4543846"/>
            <a:ext cx="4389120" cy="1477328"/>
          </a:xfrm>
          <a:prstGeom prst="rect">
            <a:avLst/>
          </a:prstGeom>
          <a:noFill/>
        </p:spPr>
        <p:txBody>
          <a:bodyPr wrap="square" rtlCol="0">
            <a:spAutoFit/>
          </a:bodyPr>
          <a:lstStyle/>
          <a:p>
            <a:r>
              <a:rPr lang="en-GB" b="1" dirty="0"/>
              <a:t>Team Composition</a:t>
            </a:r>
          </a:p>
          <a:p>
            <a:r>
              <a:rPr lang="en-GB" dirty="0"/>
              <a:t>1 wte Team Leader </a:t>
            </a:r>
          </a:p>
          <a:p>
            <a:r>
              <a:rPr lang="en-GB" dirty="0"/>
              <a:t>2.9 wte Midwives </a:t>
            </a:r>
          </a:p>
          <a:p>
            <a:r>
              <a:rPr lang="en-GB" dirty="0"/>
              <a:t>1.4 wte Bi-lingual Maternity Support Workers</a:t>
            </a:r>
          </a:p>
        </p:txBody>
      </p:sp>
    </p:spTree>
    <p:extLst>
      <p:ext uri="{BB962C8B-B14F-4D97-AF65-F5344CB8AC3E}">
        <p14:creationId xmlns:p14="http://schemas.microsoft.com/office/powerpoint/2010/main" val="223943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E6DE60-42A3-D04B-E56A-42AC1115A7D3}"/>
              </a:ext>
            </a:extLst>
          </p:cNvPr>
          <p:cNvSpPr>
            <a:spLocks noGrp="1"/>
          </p:cNvSpPr>
          <p:nvPr>
            <p:ph type="title"/>
          </p:nvPr>
        </p:nvSpPr>
        <p:spPr>
          <a:xfrm>
            <a:off x="457200" y="183198"/>
            <a:ext cx="8229600" cy="1143000"/>
          </a:xfrm>
          <a:solidFill>
            <a:schemeClr val="accent3">
              <a:lumMod val="20000"/>
              <a:lumOff val="80000"/>
            </a:schemeClr>
          </a:solidFill>
        </p:spPr>
        <p:txBody>
          <a:bodyPr>
            <a:normAutofit/>
          </a:bodyPr>
          <a:lstStyle/>
          <a:p>
            <a:r>
              <a:rPr lang="en-GB" b="1" dirty="0"/>
              <a:t>Outcome 1A: Service users have required levels of access to the service</a:t>
            </a:r>
          </a:p>
        </p:txBody>
      </p:sp>
      <p:sp>
        <p:nvSpPr>
          <p:cNvPr id="2" name="Subtitle 1">
            <a:extLst>
              <a:ext uri="{FF2B5EF4-FFF2-40B4-BE49-F238E27FC236}">
                <a16:creationId xmlns:a16="http://schemas.microsoft.com/office/drawing/2014/main" id="{09450964-EC97-7C51-46F5-2716FE52C900}"/>
              </a:ext>
            </a:extLst>
          </p:cNvPr>
          <p:cNvSpPr>
            <a:spLocks noGrp="1"/>
          </p:cNvSpPr>
          <p:nvPr>
            <p:ph type="subTitle" idx="4294967295"/>
          </p:nvPr>
        </p:nvSpPr>
        <p:spPr>
          <a:xfrm>
            <a:off x="457200" y="1572768"/>
            <a:ext cx="8229600" cy="5102034"/>
          </a:xfrm>
        </p:spPr>
        <p:txBody>
          <a:bodyPr>
            <a:normAutofit fontScale="92500" lnSpcReduction="10000"/>
          </a:bodyPr>
          <a:lstStyle/>
          <a:p>
            <a:pPr marL="0" indent="0">
              <a:buNone/>
            </a:pPr>
            <a:r>
              <a:rPr lang="en-GB" dirty="0"/>
              <a:t>Women are provided with antenatal and postnatal case loading care within their own homes to ensure easy access to services and better engagement with maternity services. All women are provided with an interpreter when required.</a:t>
            </a:r>
          </a:p>
          <a:p>
            <a:pPr marL="0" indent="0">
              <a:buNone/>
            </a:pPr>
            <a:r>
              <a:rPr lang="en-GB" dirty="0"/>
              <a:t>Referrals are made from community midwives, GP’s, External Agencies e.g. PAFRAS, Maternity Action, Ashiana, Salvation Army and self referrals.</a:t>
            </a:r>
          </a:p>
          <a:p>
            <a:pPr marL="0" indent="0">
              <a:buNone/>
            </a:pPr>
            <a:endParaRPr lang="en-GB" dirty="0"/>
          </a:p>
          <a:p>
            <a:pPr marL="0" indent="0">
              <a:buNone/>
            </a:pPr>
            <a:r>
              <a:rPr lang="en-GB" b="1" dirty="0"/>
              <a:t>Caseload Criteria							Workstreams				</a:t>
            </a:r>
          </a:p>
          <a:p>
            <a:pPr marL="285750" indent="-285750">
              <a:buFont typeface="Arial" pitchFamily="34" charset="0"/>
              <a:buChar char="•"/>
            </a:pPr>
            <a:r>
              <a:rPr lang="en-GB" dirty="0"/>
              <a:t>Vulnerable BME Women				Antenatal &amp; PN FGM Clinic</a:t>
            </a:r>
          </a:p>
          <a:p>
            <a:pPr marL="285750" indent="-285750">
              <a:buFont typeface="Arial" pitchFamily="34" charset="0"/>
              <a:buChar char="•"/>
            </a:pPr>
            <a:r>
              <a:rPr lang="en-GB" dirty="0"/>
              <a:t>Asylum Seeker					One to one parentcraft in own homes</a:t>
            </a:r>
          </a:p>
          <a:p>
            <a:pPr marL="285750" indent="-285750">
              <a:buFont typeface="Arial" pitchFamily="34" charset="0"/>
              <a:buChar char="•"/>
            </a:pPr>
            <a:r>
              <a:rPr lang="en-GB" dirty="0"/>
              <a:t>Isolated Refugee        				Bi-lingual group antenatal sessions</a:t>
            </a:r>
          </a:p>
          <a:p>
            <a:pPr marL="285750" indent="-285750">
              <a:buFont typeface="Arial" pitchFamily="34" charset="0"/>
              <a:buChar char="•"/>
            </a:pPr>
            <a:r>
              <a:rPr lang="en-GB" dirty="0"/>
              <a:t>Gypsy Travellers 					Baby feeding group </a:t>
            </a:r>
          </a:p>
          <a:p>
            <a:pPr marL="285750" indent="-285750">
              <a:buFont typeface="Arial" pitchFamily="34" charset="0"/>
              <a:buChar char="•"/>
            </a:pPr>
            <a:r>
              <a:rPr lang="en-GB" dirty="0"/>
              <a:t>Visa: Family/Spouse Reunion			Social support – Housing, provision of </a:t>
            </a:r>
          </a:p>
          <a:p>
            <a:pPr marL="285750" indent="-285750">
              <a:buFont typeface="Arial" pitchFamily="34" charset="0"/>
              <a:buChar char="•"/>
            </a:pPr>
            <a:r>
              <a:rPr lang="en-GB" dirty="0"/>
              <a:t>Domestic Violence					baby equipment and safe sleeping </a:t>
            </a:r>
          </a:p>
          <a:p>
            <a:pPr marL="285750" indent="-285750">
              <a:buFont typeface="Arial" pitchFamily="34" charset="0"/>
              <a:buChar char="•"/>
            </a:pPr>
            <a:r>
              <a:rPr lang="en-GB" dirty="0"/>
              <a:t>Homeless Women					moses baskets. </a:t>
            </a:r>
          </a:p>
          <a:p>
            <a:pPr marL="285750" indent="-285750">
              <a:buFont typeface="Arial" pitchFamily="34" charset="0"/>
              <a:buChar char="•"/>
            </a:pPr>
            <a:r>
              <a:rPr lang="en-GB" dirty="0"/>
              <a:t>Trafficked						Community engagement events </a:t>
            </a:r>
          </a:p>
          <a:p>
            <a:pPr marL="285750" indent="-285750">
              <a:buFont typeface="Arial" pitchFamily="34" charset="0"/>
              <a:buChar char="•"/>
            </a:pPr>
            <a:r>
              <a:rPr lang="en-GB" dirty="0"/>
              <a:t>New Migrants						National training &amp; development</a:t>
            </a:r>
          </a:p>
          <a:p>
            <a:pPr marL="0" indent="0">
              <a:buNone/>
            </a:pPr>
            <a:r>
              <a:rPr lang="en-GB" dirty="0"/>
              <a:t>								National &amp; local guideline development</a:t>
            </a:r>
          </a:p>
          <a:p>
            <a:pPr marL="0" indent="0">
              <a:buNone/>
            </a:pPr>
            <a:r>
              <a:rPr lang="en-GB" dirty="0"/>
              <a:t>								Audit and evaluation</a:t>
            </a:r>
          </a:p>
        </p:txBody>
      </p:sp>
      <p:pic>
        <p:nvPicPr>
          <p:cNvPr id="3" name="Picture 2" descr="950+ Asian Mom Holding Baby Stock Illustrations, Royalty-Free Vector  Graphics &amp; Clip Art - iStock | Father child, Baby hungry">
            <a:extLst>
              <a:ext uri="{FF2B5EF4-FFF2-40B4-BE49-F238E27FC236}">
                <a16:creationId xmlns:a16="http://schemas.microsoft.com/office/drawing/2014/main" id="{874F9108-9059-790A-2BC4-A89EB099E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2031" y="4956048"/>
            <a:ext cx="2029969" cy="1718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001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9867A886-6961-3DF7-1635-04938B10BED6}"/>
              </a:ext>
            </a:extLst>
          </p:cNvPr>
          <p:cNvSpPr>
            <a:spLocks noGrp="1"/>
          </p:cNvSpPr>
          <p:nvPr>
            <p:ph type="title"/>
          </p:nvPr>
        </p:nvSpPr>
        <p:spPr>
          <a:xfrm>
            <a:off x="322326" y="420624"/>
            <a:ext cx="8401050" cy="1097280"/>
          </a:xfrm>
          <a:solidFill>
            <a:schemeClr val="accent4">
              <a:lumMod val="20000"/>
              <a:lumOff val="80000"/>
            </a:schemeClr>
          </a:solidFill>
        </p:spPr>
        <p:txBody>
          <a:bodyPr vert="horz" lIns="91440" tIns="45720" rIns="91440" bIns="45720" rtlCol="0" anchor="ctr">
            <a:normAutofit/>
          </a:bodyPr>
          <a:lstStyle/>
          <a:p>
            <a:pPr defTabSz="914400">
              <a:lnSpc>
                <a:spcPct val="90000"/>
              </a:lnSpc>
            </a:pPr>
            <a:r>
              <a:rPr lang="en-US" sz="3100" kern="1200" dirty="0">
                <a:solidFill>
                  <a:schemeClr val="tx1"/>
                </a:solidFill>
                <a:latin typeface="+mj-lt"/>
                <a:ea typeface="+mj-ea"/>
                <a:cs typeface="+mj-cs"/>
              </a:rPr>
              <a:t>Outcome 1B: Individual service user’s health needs are met</a:t>
            </a:r>
          </a:p>
        </p:txBody>
      </p:sp>
      <p:sp>
        <p:nvSpPr>
          <p:cNvPr id="1033" name="Rectangle 1032">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1026" name="Picture 2" descr="990+ Muslim Baby Stock Illustrations, Royalty-Free Vector Graphics &amp; Clip  Art - iStock | Muslim baby eating, Muslim baby doctor">
            <a:extLst>
              <a:ext uri="{FF2B5EF4-FFF2-40B4-BE49-F238E27FC236}">
                <a16:creationId xmlns:a16="http://schemas.microsoft.com/office/drawing/2014/main" id="{FDB2FBDE-785B-D260-E332-C4524964547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0941" y="1913996"/>
            <a:ext cx="4040163" cy="3865012"/>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35" name="Rectangle 1034">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7850" y="1721922"/>
            <a:ext cx="3163824" cy="452056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Subtitle 1">
            <a:extLst>
              <a:ext uri="{FF2B5EF4-FFF2-40B4-BE49-F238E27FC236}">
                <a16:creationId xmlns:a16="http://schemas.microsoft.com/office/drawing/2014/main" id="{485F40E1-4686-3C8B-E7F4-2C9EC7976227}"/>
              </a:ext>
            </a:extLst>
          </p:cNvPr>
          <p:cNvSpPr>
            <a:spLocks noGrp="1"/>
          </p:cNvSpPr>
          <p:nvPr>
            <p:ph type="subTitle" idx="4294967295"/>
          </p:nvPr>
        </p:nvSpPr>
        <p:spPr>
          <a:xfrm>
            <a:off x="3785616" y="2020824"/>
            <a:ext cx="4759770" cy="4221658"/>
          </a:xfrm>
        </p:spPr>
        <p:txBody>
          <a:bodyPr vert="horz" lIns="91440" tIns="45720" rIns="91440" bIns="45720" rtlCol="0" anchor="ctr">
            <a:normAutofit/>
          </a:bodyPr>
          <a:lstStyle/>
          <a:p>
            <a:pPr marL="285750" indent="-228600" defTabSz="914400">
              <a:lnSpc>
                <a:spcPct val="90000"/>
              </a:lnSpc>
            </a:pPr>
            <a:r>
              <a:rPr lang="en-US" b="1" dirty="0"/>
              <a:t>Care provided by specialist midwives who have extra training in safeguarding, FGM, trafficking, trauma informed care.</a:t>
            </a:r>
          </a:p>
          <a:p>
            <a:pPr marL="285750" indent="-228600" defTabSz="914400">
              <a:lnSpc>
                <a:spcPct val="90000"/>
              </a:lnSpc>
            </a:pPr>
            <a:r>
              <a:rPr lang="en-US" b="1" dirty="0"/>
              <a:t>Personalised care provided individualised to each family's personal circumstances</a:t>
            </a:r>
          </a:p>
          <a:p>
            <a:pPr marL="285750" indent="-228600" defTabSz="914400">
              <a:lnSpc>
                <a:spcPct val="90000"/>
              </a:lnSpc>
            </a:pPr>
            <a:r>
              <a:rPr lang="en-US" b="1" dirty="0"/>
              <a:t>Trauma Informed – work closely with PNMH services and Maternal Mental Health Service.</a:t>
            </a:r>
          </a:p>
          <a:p>
            <a:pPr marL="285750" indent="-228600" defTabSz="914400">
              <a:lnSpc>
                <a:spcPct val="90000"/>
              </a:lnSpc>
            </a:pPr>
            <a:r>
              <a:rPr lang="en-US" b="1" dirty="0"/>
              <a:t>Care provided in women’s own homes – family orientated care which helps to break down barriers and build trusting relationships</a:t>
            </a:r>
          </a:p>
          <a:p>
            <a:pPr marL="285750" indent="-228600" defTabSz="914400">
              <a:lnSpc>
                <a:spcPct val="90000"/>
              </a:lnSpc>
            </a:pPr>
            <a:r>
              <a:rPr lang="en-US" b="1" dirty="0"/>
              <a:t>Good working relationships with third sector organizations to provide further or ongoing support. </a:t>
            </a:r>
          </a:p>
        </p:txBody>
      </p:sp>
    </p:spTree>
    <p:extLst>
      <p:ext uri="{BB962C8B-B14F-4D97-AF65-F5344CB8AC3E}">
        <p14:creationId xmlns:p14="http://schemas.microsoft.com/office/powerpoint/2010/main" val="362397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B76460-7077-6646-3FB1-6B4F50EED490}"/>
              </a:ext>
            </a:extLst>
          </p:cNvPr>
          <p:cNvSpPr>
            <a:spLocks noGrp="1"/>
          </p:cNvSpPr>
          <p:nvPr>
            <p:ph type="title"/>
          </p:nvPr>
        </p:nvSpPr>
        <p:spPr>
          <a:solidFill>
            <a:schemeClr val="accent5">
              <a:lumMod val="20000"/>
              <a:lumOff val="80000"/>
            </a:schemeClr>
          </a:solidFill>
        </p:spPr>
        <p:txBody>
          <a:bodyPr>
            <a:normAutofit/>
          </a:bodyPr>
          <a:lstStyle/>
          <a:p>
            <a:r>
              <a:rPr lang="en-GB" b="1" dirty="0"/>
              <a:t>Outcome 1C: When service users use the service, they are free from harm</a:t>
            </a:r>
          </a:p>
        </p:txBody>
      </p:sp>
      <p:sp>
        <p:nvSpPr>
          <p:cNvPr id="4" name="TextBox 3">
            <a:extLst>
              <a:ext uri="{FF2B5EF4-FFF2-40B4-BE49-F238E27FC236}">
                <a16:creationId xmlns:a16="http://schemas.microsoft.com/office/drawing/2014/main" id="{7FE78135-6C48-EE01-6214-B7BFD001DA9C}"/>
              </a:ext>
            </a:extLst>
          </p:cNvPr>
          <p:cNvSpPr txBox="1"/>
          <p:nvPr/>
        </p:nvSpPr>
        <p:spPr>
          <a:xfrm>
            <a:off x="621792" y="2249424"/>
            <a:ext cx="7662672" cy="3970318"/>
          </a:xfrm>
          <a:prstGeom prst="rect">
            <a:avLst/>
          </a:prstGeom>
          <a:noFill/>
        </p:spPr>
        <p:txBody>
          <a:bodyPr wrap="square" rtlCol="0">
            <a:spAutoFit/>
          </a:bodyPr>
          <a:lstStyle/>
          <a:p>
            <a:pPr marL="285750" indent="-285750">
              <a:buFont typeface="Arial" panose="020B0604020202020204" pitchFamily="34" charset="0"/>
              <a:buChar char="•"/>
            </a:pPr>
            <a:r>
              <a:rPr lang="en-GB" dirty="0"/>
              <a:t>Care is provided in safe venue of choice this could be in woman’s own home, hospital setting or other venue. </a:t>
            </a:r>
          </a:p>
          <a:p>
            <a:pPr marL="285750" indent="-285750">
              <a:buFont typeface="Arial" panose="020B0604020202020204" pitchFamily="34" charset="0"/>
              <a:buChar char="•"/>
            </a:pPr>
            <a:r>
              <a:rPr lang="en-GB" dirty="0"/>
              <a:t>We adapt our care to individual situations for example women suffering from domestic violence or women who have been trafficked. </a:t>
            </a:r>
          </a:p>
          <a:p>
            <a:pPr marL="285750" indent="-285750">
              <a:buFont typeface="Arial" panose="020B0604020202020204" pitchFamily="34" charset="0"/>
              <a:buChar char="•"/>
            </a:pPr>
            <a:r>
              <a:rPr lang="en-GB" dirty="0"/>
              <a:t>The experience of the staff allows them to be more acutely aware of when a safe space if required for a woman to disclose any concerns. </a:t>
            </a:r>
          </a:p>
          <a:p>
            <a:pPr marL="285750" indent="-285750">
              <a:buFont typeface="Arial" panose="020B0604020202020204" pitchFamily="34" charset="0"/>
              <a:buChar char="•"/>
            </a:pPr>
            <a:r>
              <a:rPr lang="en-GB" dirty="0"/>
              <a:t>Measurement of outcomes to improve service provision and patient experience.</a:t>
            </a:r>
          </a:p>
          <a:p>
            <a:pPr marL="285750" indent="-285750">
              <a:buFont typeface="Arial" panose="020B0604020202020204" pitchFamily="34" charset="0"/>
              <a:buChar char="•"/>
            </a:pPr>
            <a:r>
              <a:rPr lang="en-GB" dirty="0"/>
              <a:t>Development of QR feedback to collate team specific feedback</a:t>
            </a:r>
          </a:p>
          <a:p>
            <a:endParaRPr lang="en-GB" dirty="0"/>
          </a:p>
          <a:p>
            <a:r>
              <a:rPr lang="en-GB" b="1" dirty="0"/>
              <a:t>Examples </a:t>
            </a:r>
          </a:p>
          <a:p>
            <a:r>
              <a:rPr lang="en-GB" dirty="0"/>
              <a:t>Providing care to trafficked women in safe houses </a:t>
            </a:r>
          </a:p>
          <a:p>
            <a:r>
              <a:rPr lang="en-GB" dirty="0"/>
              <a:t>Providing midwifery services in Afghan refugee hotels within Leeds </a:t>
            </a:r>
          </a:p>
          <a:p>
            <a:endParaRPr lang="en-GB" dirty="0"/>
          </a:p>
        </p:txBody>
      </p:sp>
      <p:pic>
        <p:nvPicPr>
          <p:cNvPr id="4098" name="Picture 2" descr="Explore 235+ Free Pregnant Illustrations: Download Now - Pixabay">
            <a:extLst>
              <a:ext uri="{FF2B5EF4-FFF2-40B4-BE49-F238E27FC236}">
                <a16:creationId xmlns:a16="http://schemas.microsoft.com/office/drawing/2014/main" id="{AA0220C1-ED3E-3F54-5C42-F2529A32E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7526" y="4726812"/>
            <a:ext cx="1344391" cy="1920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47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7814-38EA-5FD1-A4D6-8DC0B5FC1BFC}"/>
              </a:ext>
            </a:extLst>
          </p:cNvPr>
          <p:cNvSpPr>
            <a:spLocks noGrp="1"/>
          </p:cNvSpPr>
          <p:nvPr>
            <p:ph type="title"/>
          </p:nvPr>
        </p:nvSpPr>
        <p:spPr>
          <a:xfrm>
            <a:off x="457200" y="274638"/>
            <a:ext cx="8229600" cy="1143000"/>
          </a:xfrm>
          <a:solidFill>
            <a:srgbClr val="FFFFCC"/>
          </a:solidFill>
        </p:spPr>
        <p:txBody>
          <a:bodyPr/>
          <a:lstStyle/>
          <a:p>
            <a:r>
              <a:rPr lang="en-GB" b="1" dirty="0"/>
              <a:t>Haamla Outcomes / Data Informing Safe Care </a:t>
            </a:r>
          </a:p>
        </p:txBody>
      </p:sp>
      <p:graphicFrame>
        <p:nvGraphicFramePr>
          <p:cNvPr id="3" name="Table 2">
            <a:extLst>
              <a:ext uri="{FF2B5EF4-FFF2-40B4-BE49-F238E27FC236}">
                <a16:creationId xmlns:a16="http://schemas.microsoft.com/office/drawing/2014/main" id="{E1FA03A8-882F-F046-DF70-991EF7A7F52A}"/>
              </a:ext>
            </a:extLst>
          </p:cNvPr>
          <p:cNvGraphicFramePr>
            <a:graphicFrameLocks noGrp="1"/>
          </p:cNvGraphicFramePr>
          <p:nvPr>
            <p:extLst>
              <p:ext uri="{D42A27DB-BD31-4B8C-83A1-F6EECF244321}">
                <p14:modId xmlns:p14="http://schemas.microsoft.com/office/powerpoint/2010/main" val="2325191597"/>
              </p:ext>
            </p:extLst>
          </p:nvPr>
        </p:nvGraphicFramePr>
        <p:xfrm>
          <a:off x="914400" y="1554480"/>
          <a:ext cx="7652551" cy="4846318"/>
        </p:xfrm>
        <a:graphic>
          <a:graphicData uri="http://schemas.openxmlformats.org/drawingml/2006/table">
            <a:tbl>
              <a:tblPr firstRow="1" firstCol="1" bandRow="1">
                <a:tableStyleId>{5C22544A-7EE6-4342-B048-85BDC9FD1C3A}</a:tableStyleId>
              </a:tblPr>
              <a:tblGrid>
                <a:gridCol w="1020061">
                  <a:extLst>
                    <a:ext uri="{9D8B030D-6E8A-4147-A177-3AD203B41FA5}">
                      <a16:colId xmlns:a16="http://schemas.microsoft.com/office/drawing/2014/main" val="2998087974"/>
                    </a:ext>
                  </a:extLst>
                </a:gridCol>
                <a:gridCol w="898088">
                  <a:extLst>
                    <a:ext uri="{9D8B030D-6E8A-4147-A177-3AD203B41FA5}">
                      <a16:colId xmlns:a16="http://schemas.microsoft.com/office/drawing/2014/main" val="1018008001"/>
                    </a:ext>
                  </a:extLst>
                </a:gridCol>
                <a:gridCol w="822064">
                  <a:extLst>
                    <a:ext uri="{9D8B030D-6E8A-4147-A177-3AD203B41FA5}">
                      <a16:colId xmlns:a16="http://schemas.microsoft.com/office/drawing/2014/main" val="2337267931"/>
                    </a:ext>
                  </a:extLst>
                </a:gridCol>
                <a:gridCol w="814546">
                  <a:extLst>
                    <a:ext uri="{9D8B030D-6E8A-4147-A177-3AD203B41FA5}">
                      <a16:colId xmlns:a16="http://schemas.microsoft.com/office/drawing/2014/main" val="3437851396"/>
                    </a:ext>
                  </a:extLst>
                </a:gridCol>
                <a:gridCol w="822900">
                  <a:extLst>
                    <a:ext uri="{9D8B030D-6E8A-4147-A177-3AD203B41FA5}">
                      <a16:colId xmlns:a16="http://schemas.microsoft.com/office/drawing/2014/main" val="930981506"/>
                    </a:ext>
                  </a:extLst>
                </a:gridCol>
                <a:gridCol w="814546">
                  <a:extLst>
                    <a:ext uri="{9D8B030D-6E8A-4147-A177-3AD203B41FA5}">
                      <a16:colId xmlns:a16="http://schemas.microsoft.com/office/drawing/2014/main" val="590031190"/>
                    </a:ext>
                  </a:extLst>
                </a:gridCol>
                <a:gridCol w="822900">
                  <a:extLst>
                    <a:ext uri="{9D8B030D-6E8A-4147-A177-3AD203B41FA5}">
                      <a16:colId xmlns:a16="http://schemas.microsoft.com/office/drawing/2014/main" val="49170694"/>
                    </a:ext>
                  </a:extLst>
                </a:gridCol>
                <a:gridCol w="814546">
                  <a:extLst>
                    <a:ext uri="{9D8B030D-6E8A-4147-A177-3AD203B41FA5}">
                      <a16:colId xmlns:a16="http://schemas.microsoft.com/office/drawing/2014/main" val="2707051220"/>
                    </a:ext>
                  </a:extLst>
                </a:gridCol>
                <a:gridCol w="822900">
                  <a:extLst>
                    <a:ext uri="{9D8B030D-6E8A-4147-A177-3AD203B41FA5}">
                      <a16:colId xmlns:a16="http://schemas.microsoft.com/office/drawing/2014/main" val="4108894840"/>
                    </a:ext>
                  </a:extLst>
                </a:gridCol>
              </a:tblGrid>
              <a:tr h="774162">
                <a:tc>
                  <a:txBody>
                    <a:bodyPr/>
                    <a:lstStyle/>
                    <a:p>
                      <a:pPr>
                        <a:lnSpc>
                          <a:spcPct val="107000"/>
                        </a:lnSpc>
                        <a:spcAft>
                          <a:spcPts val="800"/>
                        </a:spcAft>
                      </a:pPr>
                      <a:r>
                        <a:rPr lang="en-GB" sz="900" dirty="0">
                          <a:effectLst/>
                        </a:rPr>
                        <a:t>Outcome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Total 2023 up to 14/12/23</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 2023</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Total 2022</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 2022</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Total 2021</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 2021</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Total 2020</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 2020</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extLst>
                  <a:ext uri="{0D108BD9-81ED-4DB2-BD59-A6C34878D82A}">
                    <a16:rowId xmlns:a16="http://schemas.microsoft.com/office/drawing/2014/main" val="930742457"/>
                  </a:ext>
                </a:extLst>
              </a:tr>
              <a:tr h="305528">
                <a:tc>
                  <a:txBody>
                    <a:bodyPr/>
                    <a:lstStyle/>
                    <a:p>
                      <a:pPr>
                        <a:lnSpc>
                          <a:spcPct val="107000"/>
                        </a:lnSpc>
                        <a:spcAft>
                          <a:spcPts val="800"/>
                        </a:spcAft>
                      </a:pPr>
                      <a:r>
                        <a:rPr lang="en-GB" sz="900" dirty="0">
                          <a:effectLst/>
                        </a:rPr>
                        <a:t>LTHT Births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8123</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8701</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8733</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8686</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extLst>
                  <a:ext uri="{0D108BD9-81ED-4DB2-BD59-A6C34878D82A}">
                    <a16:rowId xmlns:a16="http://schemas.microsoft.com/office/drawing/2014/main" val="116935743"/>
                  </a:ext>
                </a:extLst>
              </a:tr>
              <a:tr h="305528">
                <a:tc>
                  <a:txBody>
                    <a:bodyPr/>
                    <a:lstStyle/>
                    <a:p>
                      <a:pPr>
                        <a:lnSpc>
                          <a:spcPct val="107000"/>
                        </a:lnSpc>
                        <a:spcAft>
                          <a:spcPts val="800"/>
                        </a:spcAft>
                      </a:pPr>
                      <a:r>
                        <a:rPr lang="en-GB" sz="900" dirty="0">
                          <a:effectLst/>
                        </a:rPr>
                        <a:t>Haamla Births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189</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2.3%</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209</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2.4%</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124</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1.4%</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117</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1.3%</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extLst>
                  <a:ext uri="{0D108BD9-81ED-4DB2-BD59-A6C34878D82A}">
                    <a16:rowId xmlns:a16="http://schemas.microsoft.com/office/drawing/2014/main" val="4179465789"/>
                  </a:ext>
                </a:extLst>
              </a:tr>
              <a:tr h="305528">
                <a:tc>
                  <a:txBody>
                    <a:bodyPr/>
                    <a:lstStyle/>
                    <a:p>
                      <a:pPr>
                        <a:lnSpc>
                          <a:spcPct val="107000"/>
                        </a:lnSpc>
                        <a:spcAft>
                          <a:spcPts val="800"/>
                        </a:spcAft>
                      </a:pPr>
                      <a:r>
                        <a:rPr lang="en-GB" sz="900" dirty="0">
                          <a:effectLst/>
                        </a:rPr>
                        <a:t>Induced Births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79</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41.8%</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79</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37.8%</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51</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41.1%</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41</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35%</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extLst>
                  <a:ext uri="{0D108BD9-81ED-4DB2-BD59-A6C34878D82A}">
                    <a16:rowId xmlns:a16="http://schemas.microsoft.com/office/drawing/2014/main" val="3541819350"/>
                  </a:ext>
                </a:extLst>
              </a:tr>
              <a:tr h="287565">
                <a:tc>
                  <a:txBody>
                    <a:bodyPr/>
                    <a:lstStyle/>
                    <a:p>
                      <a:pPr>
                        <a:lnSpc>
                          <a:spcPct val="107000"/>
                        </a:lnSpc>
                        <a:spcAft>
                          <a:spcPts val="800"/>
                        </a:spcAft>
                      </a:pPr>
                      <a:r>
                        <a:rPr lang="en-GB" sz="900" dirty="0">
                          <a:effectLst/>
                        </a:rPr>
                        <a:t>Live Births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FFFF00"/>
                          </a:highlight>
                        </a:rPr>
                        <a:t>189</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FFFF00"/>
                          </a:highlight>
                        </a:rPr>
                        <a:t>100%</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FFFF00"/>
                          </a:highlight>
                        </a:rPr>
                        <a:t>209</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FFFF00"/>
                          </a:highlight>
                        </a:rPr>
                        <a:t>100%</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FFFF00"/>
                          </a:highlight>
                        </a:rPr>
                        <a:t>124</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FFFF00"/>
                          </a:highlight>
                        </a:rPr>
                        <a:t>100%</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FFFF00"/>
                          </a:highlight>
                        </a:rPr>
                        <a:t>117</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FFFF00"/>
                          </a:highlight>
                        </a:rPr>
                        <a:t>100%</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extLst>
                  <a:ext uri="{0D108BD9-81ED-4DB2-BD59-A6C34878D82A}">
                    <a16:rowId xmlns:a16="http://schemas.microsoft.com/office/drawing/2014/main" val="309951300"/>
                  </a:ext>
                </a:extLst>
              </a:tr>
              <a:tr h="305528">
                <a:tc>
                  <a:txBody>
                    <a:bodyPr/>
                    <a:lstStyle/>
                    <a:p>
                      <a:pPr>
                        <a:lnSpc>
                          <a:spcPct val="107000"/>
                        </a:lnSpc>
                        <a:spcAft>
                          <a:spcPts val="800"/>
                        </a:spcAft>
                      </a:pPr>
                      <a:r>
                        <a:rPr lang="en-GB" sz="900" dirty="0">
                          <a:effectLst/>
                        </a:rPr>
                        <a:t>Term Births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FFFF00"/>
                          </a:highlight>
                        </a:rPr>
                        <a:t>177</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FFFF00"/>
                          </a:highlight>
                        </a:rPr>
                        <a:t>93.7%</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FFFF00"/>
                          </a:highlight>
                        </a:rPr>
                        <a:t>205</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FFFF00"/>
                          </a:highlight>
                        </a:rPr>
                        <a:t>98.1%</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FFFF00"/>
                          </a:highlight>
                        </a:rPr>
                        <a:t>117</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FFFF00"/>
                          </a:highlight>
                        </a:rPr>
                        <a:t>94.4%</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FFFF00"/>
                          </a:highlight>
                        </a:rPr>
                        <a:t>112</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FFFF00"/>
                          </a:highlight>
                        </a:rPr>
                        <a:t>95.7%</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extLst>
                  <a:ext uri="{0D108BD9-81ED-4DB2-BD59-A6C34878D82A}">
                    <a16:rowId xmlns:a16="http://schemas.microsoft.com/office/drawing/2014/main" val="873117696"/>
                  </a:ext>
                </a:extLst>
              </a:tr>
              <a:tr h="287565">
                <a:tc>
                  <a:txBody>
                    <a:bodyPr/>
                    <a:lstStyle/>
                    <a:p>
                      <a:pPr>
                        <a:lnSpc>
                          <a:spcPct val="107000"/>
                        </a:lnSpc>
                        <a:spcAft>
                          <a:spcPts val="800"/>
                        </a:spcAft>
                      </a:pPr>
                      <a:r>
                        <a:rPr lang="en-GB" sz="900" dirty="0">
                          <a:effectLst/>
                        </a:rPr>
                        <a:t>SVD</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96</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50.8%</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104</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49.8%</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74</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59.7%</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60</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51.3%</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extLst>
                  <a:ext uri="{0D108BD9-81ED-4DB2-BD59-A6C34878D82A}">
                    <a16:rowId xmlns:a16="http://schemas.microsoft.com/office/drawing/2014/main" val="2943956567"/>
                  </a:ext>
                </a:extLst>
              </a:tr>
              <a:tr h="304513">
                <a:tc>
                  <a:txBody>
                    <a:bodyPr/>
                    <a:lstStyle/>
                    <a:p>
                      <a:pPr>
                        <a:lnSpc>
                          <a:spcPct val="107000"/>
                        </a:lnSpc>
                        <a:spcAft>
                          <a:spcPts val="800"/>
                        </a:spcAft>
                      </a:pPr>
                      <a:r>
                        <a:rPr lang="en-GB" sz="900" dirty="0">
                          <a:effectLst/>
                        </a:rPr>
                        <a:t>Ventouse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4</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2.1%</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7</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3.3%</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1</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0.8%</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7</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6%</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extLst>
                  <a:ext uri="{0D108BD9-81ED-4DB2-BD59-A6C34878D82A}">
                    <a16:rowId xmlns:a16="http://schemas.microsoft.com/office/drawing/2014/main" val="2323049608"/>
                  </a:ext>
                </a:extLst>
              </a:tr>
              <a:tr h="304513">
                <a:tc>
                  <a:txBody>
                    <a:bodyPr/>
                    <a:lstStyle/>
                    <a:p>
                      <a:pPr>
                        <a:lnSpc>
                          <a:spcPct val="107000"/>
                        </a:lnSpc>
                        <a:spcAft>
                          <a:spcPts val="800"/>
                        </a:spcAft>
                      </a:pPr>
                      <a:r>
                        <a:rPr lang="en-GB" sz="900" dirty="0">
                          <a:effectLst/>
                        </a:rPr>
                        <a:t>Forceps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13</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6.9%</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17</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8.1%</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13</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10.5%</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13</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11.1%</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extLst>
                  <a:ext uri="{0D108BD9-81ED-4DB2-BD59-A6C34878D82A}">
                    <a16:rowId xmlns:a16="http://schemas.microsoft.com/office/drawing/2014/main" val="1215893822"/>
                  </a:ext>
                </a:extLst>
              </a:tr>
              <a:tr h="287565">
                <a:tc>
                  <a:txBody>
                    <a:bodyPr/>
                    <a:lstStyle/>
                    <a:p>
                      <a:pPr>
                        <a:lnSpc>
                          <a:spcPct val="107000"/>
                        </a:lnSpc>
                        <a:spcAft>
                          <a:spcPts val="800"/>
                        </a:spcAft>
                      </a:pPr>
                      <a:r>
                        <a:rPr lang="en-GB" sz="900" dirty="0">
                          <a:effectLst/>
                        </a:rPr>
                        <a:t>Elective CS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18</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9.5%</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26</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12.4%</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18</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14.5%</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11</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9.4%</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extLst>
                  <a:ext uri="{0D108BD9-81ED-4DB2-BD59-A6C34878D82A}">
                    <a16:rowId xmlns:a16="http://schemas.microsoft.com/office/drawing/2014/main" val="2111216594"/>
                  </a:ext>
                </a:extLst>
              </a:tr>
              <a:tr h="305528">
                <a:tc>
                  <a:txBody>
                    <a:bodyPr/>
                    <a:lstStyle/>
                    <a:p>
                      <a:pPr>
                        <a:lnSpc>
                          <a:spcPct val="107000"/>
                        </a:lnSpc>
                        <a:spcAft>
                          <a:spcPts val="800"/>
                        </a:spcAft>
                      </a:pPr>
                      <a:r>
                        <a:rPr lang="en-GB" sz="900" dirty="0">
                          <a:effectLst/>
                        </a:rPr>
                        <a:t>Emergency CS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00FF00"/>
                          </a:highlight>
                        </a:rPr>
                        <a:t>58</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00FF00"/>
                          </a:highlight>
                        </a:rPr>
                        <a:t>30.7%</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00FF00"/>
                          </a:highlight>
                        </a:rPr>
                        <a:t>55</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00FF00"/>
                          </a:highlight>
                        </a:rPr>
                        <a:t>26.3%</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00FF00"/>
                          </a:highlight>
                        </a:rPr>
                        <a:t>18</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00FF00"/>
                          </a:highlight>
                        </a:rPr>
                        <a:t>14.5%</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00FF00"/>
                          </a:highlight>
                        </a:rPr>
                        <a:t>26</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00FF00"/>
                          </a:highlight>
                        </a:rPr>
                        <a:t>22.2%</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extLst>
                  <a:ext uri="{0D108BD9-81ED-4DB2-BD59-A6C34878D82A}">
                    <a16:rowId xmlns:a16="http://schemas.microsoft.com/office/drawing/2014/main" val="3481029688"/>
                  </a:ext>
                </a:extLst>
              </a:tr>
              <a:tr h="461739">
                <a:tc>
                  <a:txBody>
                    <a:bodyPr/>
                    <a:lstStyle/>
                    <a:p>
                      <a:pPr>
                        <a:lnSpc>
                          <a:spcPct val="107000"/>
                        </a:lnSpc>
                        <a:spcAft>
                          <a:spcPts val="800"/>
                        </a:spcAft>
                      </a:pPr>
                      <a:r>
                        <a:rPr lang="en-GB" sz="900" dirty="0">
                          <a:effectLst/>
                        </a:rPr>
                        <a:t>3</a:t>
                      </a:r>
                      <a:r>
                        <a:rPr lang="en-GB" sz="900" baseline="30000" dirty="0">
                          <a:effectLst/>
                        </a:rPr>
                        <a:t>rd</a:t>
                      </a:r>
                      <a:r>
                        <a:rPr lang="en-GB" sz="900" dirty="0">
                          <a:effectLst/>
                        </a:rPr>
                        <a:t> &amp; 4</a:t>
                      </a:r>
                      <a:r>
                        <a:rPr lang="en-GB" sz="900" baseline="30000" dirty="0">
                          <a:effectLst/>
                        </a:rPr>
                        <a:t>th</a:t>
                      </a:r>
                      <a:r>
                        <a:rPr lang="en-GB" sz="900" dirty="0">
                          <a:effectLst/>
                        </a:rPr>
                        <a:t> Degree Tear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5</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2.6%</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2</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1%</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4</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3.2%</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7</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6%</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extLst>
                  <a:ext uri="{0D108BD9-81ED-4DB2-BD59-A6C34878D82A}">
                    <a16:rowId xmlns:a16="http://schemas.microsoft.com/office/drawing/2014/main" val="1348052633"/>
                  </a:ext>
                </a:extLst>
              </a:tr>
              <a:tr h="305528">
                <a:tc>
                  <a:txBody>
                    <a:bodyPr/>
                    <a:lstStyle/>
                    <a:p>
                      <a:pPr>
                        <a:lnSpc>
                          <a:spcPct val="107000"/>
                        </a:lnSpc>
                        <a:spcAft>
                          <a:spcPts val="800"/>
                        </a:spcAft>
                      </a:pPr>
                      <a:r>
                        <a:rPr lang="en-GB" sz="900" dirty="0">
                          <a:effectLst/>
                        </a:rPr>
                        <a:t>EBL &gt;1500mls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5</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2.6%</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16</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7.7%</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6</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4.8%</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6</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rPr>
                        <a:t>5.1%</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extLst>
                  <a:ext uri="{0D108BD9-81ED-4DB2-BD59-A6C34878D82A}">
                    <a16:rowId xmlns:a16="http://schemas.microsoft.com/office/drawing/2014/main" val="864656742"/>
                  </a:ext>
                </a:extLst>
              </a:tr>
              <a:tr h="305528">
                <a:tc>
                  <a:txBody>
                    <a:bodyPr/>
                    <a:lstStyle/>
                    <a:p>
                      <a:pPr>
                        <a:lnSpc>
                          <a:spcPct val="107000"/>
                        </a:lnSpc>
                        <a:spcAft>
                          <a:spcPts val="800"/>
                        </a:spcAft>
                      </a:pPr>
                      <a:r>
                        <a:rPr lang="en-GB" sz="900" dirty="0">
                          <a:effectLst/>
                        </a:rPr>
                        <a:t>BF at 1</a:t>
                      </a:r>
                      <a:r>
                        <a:rPr lang="en-GB" sz="900" baseline="30000" dirty="0">
                          <a:effectLst/>
                        </a:rPr>
                        <a:t>st</a:t>
                      </a:r>
                      <a:r>
                        <a:rPr lang="en-GB" sz="900" dirty="0">
                          <a:effectLst/>
                        </a:rPr>
                        <a:t> Feed</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FFFF00"/>
                          </a:highlight>
                        </a:rPr>
                        <a:t>132</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FFFF00"/>
                          </a:highlight>
                        </a:rPr>
                        <a:t>69.8%</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FFFF00"/>
                          </a:highlight>
                        </a:rPr>
                        <a:t>156</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FFFF00"/>
                          </a:highlight>
                        </a:rPr>
                        <a:t>74.6%</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FFFF00"/>
                          </a:highlight>
                        </a:rPr>
                        <a:t>83</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FFFF00"/>
                          </a:highlight>
                        </a:rPr>
                        <a:t>66.9%</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FFFF00"/>
                          </a:highlight>
                        </a:rPr>
                        <a:t>84</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tc>
                  <a:txBody>
                    <a:bodyPr/>
                    <a:lstStyle/>
                    <a:p>
                      <a:pPr>
                        <a:lnSpc>
                          <a:spcPct val="107000"/>
                        </a:lnSpc>
                        <a:spcAft>
                          <a:spcPts val="800"/>
                        </a:spcAft>
                      </a:pPr>
                      <a:r>
                        <a:rPr lang="en-GB" sz="900" dirty="0">
                          <a:effectLst/>
                          <a:highlight>
                            <a:srgbClr val="FFFF00"/>
                          </a:highlight>
                        </a:rPr>
                        <a:t>71.8%</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7" marR="55467" marT="0" marB="0"/>
                </a:tc>
                <a:extLst>
                  <a:ext uri="{0D108BD9-81ED-4DB2-BD59-A6C34878D82A}">
                    <a16:rowId xmlns:a16="http://schemas.microsoft.com/office/drawing/2014/main" val="3860315160"/>
                  </a:ext>
                </a:extLst>
              </a:tr>
            </a:tbl>
          </a:graphicData>
        </a:graphic>
      </p:graphicFrame>
    </p:spTree>
    <p:extLst>
      <p:ext uri="{BB962C8B-B14F-4D97-AF65-F5344CB8AC3E}">
        <p14:creationId xmlns:p14="http://schemas.microsoft.com/office/powerpoint/2010/main" val="3437395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B80AC0-0FA7-84F0-3801-3A88A1B680FC}"/>
              </a:ext>
            </a:extLst>
          </p:cNvPr>
          <p:cNvSpPr>
            <a:spLocks noGrp="1"/>
          </p:cNvSpPr>
          <p:nvPr>
            <p:ph type="title"/>
          </p:nvPr>
        </p:nvSpPr>
        <p:spPr>
          <a:solidFill>
            <a:schemeClr val="accent6">
              <a:lumMod val="20000"/>
              <a:lumOff val="80000"/>
            </a:schemeClr>
          </a:solidFill>
        </p:spPr>
        <p:txBody>
          <a:bodyPr>
            <a:normAutofit/>
          </a:bodyPr>
          <a:lstStyle/>
          <a:p>
            <a:r>
              <a:rPr lang="en-GB" b="1" dirty="0"/>
              <a:t>Outcome 1D: Service users report positive experiences of the service</a:t>
            </a:r>
          </a:p>
        </p:txBody>
      </p:sp>
      <p:pic>
        <p:nvPicPr>
          <p:cNvPr id="4" name="Picture 2">
            <a:extLst>
              <a:ext uri="{FF2B5EF4-FFF2-40B4-BE49-F238E27FC236}">
                <a16:creationId xmlns:a16="http://schemas.microsoft.com/office/drawing/2014/main" id="{3E786A77-55CC-2089-04BE-A31C76020F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5628" y="2323737"/>
            <a:ext cx="2532743" cy="253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loud Callout 5">
            <a:extLst>
              <a:ext uri="{FF2B5EF4-FFF2-40B4-BE49-F238E27FC236}">
                <a16:creationId xmlns:a16="http://schemas.microsoft.com/office/drawing/2014/main" id="{05271A93-A079-A493-9731-6C811E4AF5CD}"/>
              </a:ext>
            </a:extLst>
          </p:cNvPr>
          <p:cNvSpPr/>
          <p:nvPr/>
        </p:nvSpPr>
        <p:spPr>
          <a:xfrm>
            <a:off x="203200" y="1153886"/>
            <a:ext cx="2905759" cy="2832898"/>
          </a:xfrm>
          <a:prstGeom prst="cloudCallout">
            <a:avLst>
              <a:gd name="adj1" fmla="val 60712"/>
              <a:gd name="adj2" fmla="val 42"/>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dirty="0"/>
              <a:t>“</a:t>
            </a:r>
            <a:r>
              <a:rPr lang="en-GB" sz="1400" b="1" dirty="0"/>
              <a:t>The thing which I love at Haamla is our diversity. We are mixing across different countries, exchanging our culture, traditions and making new friends”</a:t>
            </a:r>
          </a:p>
        </p:txBody>
      </p:sp>
      <p:sp>
        <p:nvSpPr>
          <p:cNvPr id="8" name="Cloud Callout 7">
            <a:extLst>
              <a:ext uri="{FF2B5EF4-FFF2-40B4-BE49-F238E27FC236}">
                <a16:creationId xmlns:a16="http://schemas.microsoft.com/office/drawing/2014/main" id="{3BDBBF6A-83F1-DDB0-E1A4-A9C9F38501E6}"/>
              </a:ext>
            </a:extLst>
          </p:cNvPr>
          <p:cNvSpPr/>
          <p:nvPr/>
        </p:nvSpPr>
        <p:spPr>
          <a:xfrm>
            <a:off x="-10655" y="3937435"/>
            <a:ext cx="3719059" cy="2532743"/>
          </a:xfrm>
          <a:prstGeom prst="cloudCallout">
            <a:avLst>
              <a:gd name="adj1" fmla="val 69552"/>
              <a:gd name="adj2" fmla="val -48281"/>
            </a:avLst>
          </a:prstGeom>
          <a:solidFill>
            <a:schemeClr val="accent4">
              <a:lumMod val="60000"/>
              <a:lumOff val="4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GB" dirty="0"/>
              <a:t>“</a:t>
            </a:r>
            <a:r>
              <a:rPr lang="en-GB" b="1" dirty="0"/>
              <a:t>Words can’t express how grateful I and my family are with the help and support you have provided, thank you so much you really inspire me”</a:t>
            </a:r>
          </a:p>
        </p:txBody>
      </p:sp>
      <p:sp>
        <p:nvSpPr>
          <p:cNvPr id="9" name="Cloud Callout 9">
            <a:extLst>
              <a:ext uri="{FF2B5EF4-FFF2-40B4-BE49-F238E27FC236}">
                <a16:creationId xmlns:a16="http://schemas.microsoft.com/office/drawing/2014/main" id="{8E37A0F3-E123-84E8-8DC1-1A556A7D08A1}"/>
              </a:ext>
            </a:extLst>
          </p:cNvPr>
          <p:cNvSpPr/>
          <p:nvPr/>
        </p:nvSpPr>
        <p:spPr>
          <a:xfrm>
            <a:off x="3207657" y="5384799"/>
            <a:ext cx="4644571" cy="1473201"/>
          </a:xfrm>
          <a:prstGeom prst="cloudCallout">
            <a:avLst>
              <a:gd name="adj1" fmla="val -10833"/>
              <a:gd name="adj2" fmla="val -98091"/>
            </a:avLst>
          </a:prstGeom>
          <a:solidFill>
            <a:schemeClr val="accent4">
              <a:lumMod val="60000"/>
              <a:lumOff val="4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GB" b="1" dirty="0"/>
              <a:t>“You create a safe space are so helpful, kind, nice; you’ve been amazing we feel so blessed”</a:t>
            </a:r>
          </a:p>
        </p:txBody>
      </p:sp>
      <p:sp>
        <p:nvSpPr>
          <p:cNvPr id="10" name="Cloud Callout 4">
            <a:extLst>
              <a:ext uri="{FF2B5EF4-FFF2-40B4-BE49-F238E27FC236}">
                <a16:creationId xmlns:a16="http://schemas.microsoft.com/office/drawing/2014/main" id="{FC49000C-AB77-5C8A-A571-9AF5D8EE4CD2}"/>
              </a:ext>
            </a:extLst>
          </p:cNvPr>
          <p:cNvSpPr/>
          <p:nvPr/>
        </p:nvSpPr>
        <p:spPr>
          <a:xfrm>
            <a:off x="5718628" y="3193143"/>
            <a:ext cx="3316512" cy="2293256"/>
          </a:xfrm>
          <a:prstGeom prst="cloudCallout">
            <a:avLst>
              <a:gd name="adj1" fmla="val -52285"/>
              <a:gd name="adj2" fmla="val -51149"/>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b="1" dirty="0"/>
              <a:t>“Haamla groups are special sessions for migrant women. I’d like to recommend other women to join the group and learn new knowledge”</a:t>
            </a:r>
          </a:p>
        </p:txBody>
      </p:sp>
      <p:sp>
        <p:nvSpPr>
          <p:cNvPr id="11" name="Cloud Callout 8">
            <a:extLst>
              <a:ext uri="{FF2B5EF4-FFF2-40B4-BE49-F238E27FC236}">
                <a16:creationId xmlns:a16="http://schemas.microsoft.com/office/drawing/2014/main" id="{9F280190-C17A-AAB8-7F43-B3EF007ACF88}"/>
              </a:ext>
            </a:extLst>
          </p:cNvPr>
          <p:cNvSpPr/>
          <p:nvPr/>
        </p:nvSpPr>
        <p:spPr>
          <a:xfrm>
            <a:off x="5718628" y="1045029"/>
            <a:ext cx="3316511" cy="2119085"/>
          </a:xfrm>
          <a:prstGeom prst="cloudCallout">
            <a:avLst>
              <a:gd name="adj1" fmla="val -68098"/>
              <a:gd name="adj2" fmla="val 17295"/>
            </a:avLst>
          </a:prstGeom>
          <a:solidFill>
            <a:schemeClr val="accent4">
              <a:lumMod val="60000"/>
              <a:lumOff val="4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GB" b="1" dirty="0"/>
              <a:t>“We are so incredibly grateful to have met you, thank you for your excellent care during all my pregnancies”</a:t>
            </a:r>
          </a:p>
        </p:txBody>
      </p:sp>
    </p:spTree>
    <p:extLst>
      <p:ext uri="{BB962C8B-B14F-4D97-AF65-F5344CB8AC3E}">
        <p14:creationId xmlns:p14="http://schemas.microsoft.com/office/powerpoint/2010/main" val="974806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405336F-9082-47C5-F810-D9F9C2D713D4}"/>
              </a:ext>
            </a:extLst>
          </p:cNvPr>
          <p:cNvSpPr>
            <a:spLocks noGrp="1"/>
          </p:cNvSpPr>
          <p:nvPr>
            <p:ph type="subTitle" idx="1"/>
          </p:nvPr>
        </p:nvSpPr>
        <p:spPr/>
        <p:txBody>
          <a:bodyPr numCol="1">
            <a:normAutofit fontScale="92500" lnSpcReduction="10000"/>
          </a:bodyPr>
          <a:lstStyle/>
          <a:p>
            <a:r>
              <a:rPr lang="en-GB" dirty="0"/>
              <a:t>A performance framework that helps NHS organisations improve services they provide  or commission for their local communities and helps create better working environments, free of discrimination, for those who work in the NHS. </a:t>
            </a:r>
          </a:p>
          <a:p>
            <a:endParaRPr lang="en-GB" dirty="0"/>
          </a:p>
          <a:p>
            <a:r>
              <a:rPr lang="en-GB" b="1" dirty="0">
                <a:solidFill>
                  <a:srgbClr val="7030A0"/>
                </a:solidFill>
              </a:rPr>
              <a:t>The EDS consists of three domains:</a:t>
            </a:r>
          </a:p>
          <a:p>
            <a:endParaRPr lang="en-GB" dirty="0"/>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Domain 1: Commissioned or provided services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Domain 2: Workforce health and wellbeing</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Domain 3: Inclusive leadership</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dirty="0"/>
              <a:t>This presentation will focus on </a:t>
            </a:r>
            <a:r>
              <a:rPr lang="en-GB" b="1" dirty="0"/>
              <a:t>Domain 1</a:t>
            </a:r>
            <a:r>
              <a:rPr lang="en-GB" dirty="0"/>
              <a:t> and the self-evaluation of three maternity workstreams at LTHT:</a:t>
            </a:r>
          </a:p>
          <a:p>
            <a:endParaRPr lang="en-GB" dirty="0"/>
          </a:p>
          <a:p>
            <a:pPr marL="342900" indent="-342900">
              <a:buFont typeface="+mj-lt"/>
              <a:buAutoNum type="arabicPeriod"/>
            </a:pPr>
            <a:r>
              <a:rPr lang="en-GB" dirty="0"/>
              <a:t>Health Equity Team</a:t>
            </a:r>
          </a:p>
          <a:p>
            <a:pPr marL="342900" indent="-342900">
              <a:buFont typeface="+mj-lt"/>
              <a:buAutoNum type="arabicPeriod"/>
            </a:pPr>
            <a:r>
              <a:rPr lang="en-GB" dirty="0"/>
              <a:t>Haamla Specialist Midwifery Team</a:t>
            </a:r>
          </a:p>
          <a:p>
            <a:pPr marL="342900" indent="-342900">
              <a:buFont typeface="+mj-lt"/>
              <a:buAutoNum type="arabicPeriod"/>
            </a:pPr>
            <a:r>
              <a:rPr lang="en-GB" dirty="0"/>
              <a:t>Preterm Birth Specialist Midwifery Team</a:t>
            </a:r>
          </a:p>
        </p:txBody>
      </p:sp>
      <p:sp>
        <p:nvSpPr>
          <p:cNvPr id="3" name="Title 2">
            <a:extLst>
              <a:ext uri="{FF2B5EF4-FFF2-40B4-BE49-F238E27FC236}">
                <a16:creationId xmlns:a16="http://schemas.microsoft.com/office/drawing/2014/main" id="{6A61ECF6-49D9-FBC2-B38D-89DF3A21138D}"/>
              </a:ext>
            </a:extLst>
          </p:cNvPr>
          <p:cNvSpPr>
            <a:spLocks noGrp="1"/>
          </p:cNvSpPr>
          <p:nvPr>
            <p:ph type="title"/>
          </p:nvPr>
        </p:nvSpPr>
        <p:spPr/>
        <p:txBody>
          <a:bodyPr/>
          <a:lstStyle/>
          <a:p>
            <a:r>
              <a:rPr lang="en-GB" dirty="0"/>
              <a:t>What is the EDS?</a:t>
            </a:r>
          </a:p>
        </p:txBody>
      </p:sp>
    </p:spTree>
    <p:extLst>
      <p:ext uri="{BB962C8B-B14F-4D97-AF65-F5344CB8AC3E}">
        <p14:creationId xmlns:p14="http://schemas.microsoft.com/office/powerpoint/2010/main" val="3987124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5728109-E786-E8AE-71C3-50C6ED648D0B}"/>
              </a:ext>
            </a:extLst>
          </p:cNvPr>
          <p:cNvSpPr>
            <a:spLocks noGrp="1"/>
          </p:cNvSpPr>
          <p:nvPr>
            <p:ph type="subTitle" idx="1"/>
          </p:nvPr>
        </p:nvSpPr>
        <p:spPr/>
        <p:txBody>
          <a:bodyPr numCol="1"/>
          <a:lstStyle/>
          <a:p>
            <a:r>
              <a:rPr lang="en-GB" dirty="0"/>
              <a:t>Each of the identified three midwifery services will be presented with collated evidence shared which provides insight into the following 4 outcomes: </a:t>
            </a:r>
          </a:p>
        </p:txBody>
      </p:sp>
      <p:sp>
        <p:nvSpPr>
          <p:cNvPr id="3" name="Title 2">
            <a:extLst>
              <a:ext uri="{FF2B5EF4-FFF2-40B4-BE49-F238E27FC236}">
                <a16:creationId xmlns:a16="http://schemas.microsoft.com/office/drawing/2014/main" id="{FA2EC7A1-1BE5-7F79-1B67-52664D0D1D00}"/>
              </a:ext>
            </a:extLst>
          </p:cNvPr>
          <p:cNvSpPr>
            <a:spLocks noGrp="1"/>
          </p:cNvSpPr>
          <p:nvPr>
            <p:ph type="title"/>
          </p:nvPr>
        </p:nvSpPr>
        <p:spPr/>
        <p:txBody>
          <a:bodyPr/>
          <a:lstStyle/>
          <a:p>
            <a:r>
              <a:rPr lang="en-GB" dirty="0"/>
              <a:t>Domain 1: Commissioned or provided services</a:t>
            </a:r>
          </a:p>
        </p:txBody>
      </p:sp>
      <p:graphicFrame>
        <p:nvGraphicFramePr>
          <p:cNvPr id="4" name="Table 3">
            <a:extLst>
              <a:ext uri="{FF2B5EF4-FFF2-40B4-BE49-F238E27FC236}">
                <a16:creationId xmlns:a16="http://schemas.microsoft.com/office/drawing/2014/main" id="{6CEB79F2-D3DF-5D3D-9A19-0CBE8806A4FF}"/>
              </a:ext>
            </a:extLst>
          </p:cNvPr>
          <p:cNvGraphicFramePr>
            <a:graphicFrameLocks noGrp="1"/>
          </p:cNvGraphicFramePr>
          <p:nvPr>
            <p:extLst>
              <p:ext uri="{D42A27DB-BD31-4B8C-83A1-F6EECF244321}">
                <p14:modId xmlns:p14="http://schemas.microsoft.com/office/powerpoint/2010/main" val="918615877"/>
              </p:ext>
            </p:extLst>
          </p:nvPr>
        </p:nvGraphicFramePr>
        <p:xfrm>
          <a:off x="603682" y="2894120"/>
          <a:ext cx="7767961" cy="3391083"/>
        </p:xfrm>
        <a:graphic>
          <a:graphicData uri="http://schemas.openxmlformats.org/drawingml/2006/table">
            <a:tbl>
              <a:tblPr firstRow="1" firstCol="1" bandRow="1"/>
              <a:tblGrid>
                <a:gridCol w="1583575">
                  <a:extLst>
                    <a:ext uri="{9D8B030D-6E8A-4147-A177-3AD203B41FA5}">
                      <a16:colId xmlns:a16="http://schemas.microsoft.com/office/drawing/2014/main" val="2487560209"/>
                    </a:ext>
                  </a:extLst>
                </a:gridCol>
                <a:gridCol w="6184386">
                  <a:extLst>
                    <a:ext uri="{9D8B030D-6E8A-4147-A177-3AD203B41FA5}">
                      <a16:colId xmlns:a16="http://schemas.microsoft.com/office/drawing/2014/main" val="1871128761"/>
                    </a:ext>
                  </a:extLst>
                </a:gridCol>
              </a:tblGrid>
              <a:tr h="810088">
                <a:tc>
                  <a:txBody>
                    <a:bodyPr/>
                    <a:lstStyle/>
                    <a:p>
                      <a:pPr>
                        <a:lnSpc>
                          <a:spcPct val="107000"/>
                        </a:lnSpc>
                        <a:spcAft>
                          <a:spcPts val="800"/>
                        </a:spcAft>
                      </a:pPr>
                      <a:r>
                        <a:rPr lang="en-GB" sz="1800" b="1" dirty="0">
                          <a:effectLst/>
                          <a:latin typeface="Arial" panose="020B0604020202020204" pitchFamily="34" charset="0"/>
                          <a:ea typeface="Calibri" panose="020F0502020204030204" pitchFamily="34" charset="0"/>
                          <a:cs typeface="Arial" panose="020B0604020202020204" pitchFamily="34" charset="0"/>
                        </a:rPr>
                        <a:t>Outcome 1A</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Service users have required levels of access to the service</a:t>
                      </a:r>
                    </a:p>
                    <a:p>
                      <a:pPr>
                        <a:lnSpc>
                          <a:spcPct val="1070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72816741"/>
                  </a:ext>
                </a:extLst>
              </a:tr>
              <a:tr h="810088">
                <a:tc>
                  <a:txBody>
                    <a:bodyPr/>
                    <a:lstStyle/>
                    <a:p>
                      <a:pPr>
                        <a:lnSpc>
                          <a:spcPct val="107000"/>
                        </a:lnSpc>
                        <a:spcAft>
                          <a:spcPts val="800"/>
                        </a:spcAft>
                      </a:pPr>
                      <a:r>
                        <a:rPr lang="en-GB" sz="1800" b="1" dirty="0">
                          <a:effectLst/>
                          <a:latin typeface="Arial" panose="020B0604020202020204" pitchFamily="34" charset="0"/>
                          <a:ea typeface="Calibri" panose="020F0502020204030204" pitchFamily="34" charset="0"/>
                          <a:cs typeface="Arial" panose="020B0604020202020204" pitchFamily="34" charset="0"/>
                        </a:rPr>
                        <a:t>Outcome 1B</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Individual service user’s health needs are met</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08649949"/>
                  </a:ext>
                </a:extLst>
              </a:tr>
              <a:tr h="810088">
                <a:tc>
                  <a:txBody>
                    <a:bodyPr/>
                    <a:lstStyle/>
                    <a:p>
                      <a:pPr>
                        <a:lnSpc>
                          <a:spcPct val="107000"/>
                        </a:lnSpc>
                        <a:spcAft>
                          <a:spcPts val="800"/>
                        </a:spcAft>
                      </a:pPr>
                      <a:r>
                        <a:rPr lang="en-GB" sz="1800" b="1" dirty="0">
                          <a:effectLst/>
                          <a:latin typeface="Arial" panose="020B0604020202020204" pitchFamily="34" charset="0"/>
                          <a:ea typeface="Calibri" panose="020F0502020204030204" pitchFamily="34" charset="0"/>
                          <a:cs typeface="Arial" panose="020B0604020202020204" pitchFamily="34" charset="0"/>
                        </a:rPr>
                        <a:t>Outcome 1C</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When service users use the service, they are free from harm</a:t>
                      </a:r>
                    </a:p>
                    <a:p>
                      <a:pPr>
                        <a:lnSpc>
                          <a:spcPct val="1070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210624067"/>
                  </a:ext>
                </a:extLst>
              </a:tr>
              <a:tr h="810088">
                <a:tc>
                  <a:txBody>
                    <a:bodyPr/>
                    <a:lstStyle/>
                    <a:p>
                      <a:pPr>
                        <a:lnSpc>
                          <a:spcPct val="107000"/>
                        </a:lnSpc>
                        <a:spcAft>
                          <a:spcPts val="800"/>
                        </a:spcAft>
                      </a:pPr>
                      <a:r>
                        <a:rPr lang="en-GB" sz="1800" b="1" dirty="0">
                          <a:effectLst/>
                          <a:latin typeface="Arial" panose="020B0604020202020204" pitchFamily="34" charset="0"/>
                          <a:ea typeface="Calibri" panose="020F0502020204030204" pitchFamily="34" charset="0"/>
                          <a:cs typeface="Arial" panose="020B0604020202020204" pitchFamily="34" charset="0"/>
                        </a:rPr>
                        <a:t>Outcome 1D</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Service users report positive experiences of the service</a:t>
                      </a:r>
                    </a:p>
                    <a:p>
                      <a:pPr>
                        <a:lnSpc>
                          <a:spcPct val="1070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60362695"/>
                  </a:ext>
                </a:extLst>
              </a:tr>
            </a:tbl>
          </a:graphicData>
        </a:graphic>
      </p:graphicFrame>
    </p:spTree>
    <p:extLst>
      <p:ext uri="{BB962C8B-B14F-4D97-AF65-F5344CB8AC3E}">
        <p14:creationId xmlns:p14="http://schemas.microsoft.com/office/powerpoint/2010/main" val="2274982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6BC2CCD-78B2-0C9B-0ED3-BEF5577F7CEF}"/>
              </a:ext>
            </a:extLst>
          </p:cNvPr>
          <p:cNvSpPr>
            <a:spLocks noGrp="1"/>
          </p:cNvSpPr>
          <p:nvPr>
            <p:ph type="subTitle" idx="1"/>
          </p:nvPr>
        </p:nvSpPr>
        <p:spPr/>
        <p:txBody>
          <a:bodyPr/>
          <a:lstStyle/>
          <a:p>
            <a:r>
              <a:rPr lang="en-GB" b="1" dirty="0"/>
              <a:t>NHS Maternity Services Survey 2023</a:t>
            </a:r>
          </a:p>
          <a:p>
            <a:endParaRPr lang="en-GB" b="1" dirty="0"/>
          </a:p>
          <a:p>
            <a:r>
              <a:rPr lang="en-GB" dirty="0"/>
              <a:t>Compared with other English NHS Trusts LTHT scored</a:t>
            </a:r>
          </a:p>
          <a:p>
            <a:pPr marL="285750" indent="-285750">
              <a:buFont typeface="Wingdings" panose="05000000000000000000" pitchFamily="2" charset="2"/>
              <a:buChar char="§"/>
            </a:pPr>
            <a:r>
              <a:rPr lang="en-GB" dirty="0"/>
              <a:t>Better than expected for 9 questions</a:t>
            </a:r>
          </a:p>
          <a:p>
            <a:pPr marL="285750" indent="-285750">
              <a:buFont typeface="Wingdings" panose="05000000000000000000" pitchFamily="2" charset="2"/>
              <a:buChar char="§"/>
            </a:pPr>
            <a:r>
              <a:rPr lang="en-GB" dirty="0"/>
              <a:t>Somewhat better than expected for  5 questions; and</a:t>
            </a:r>
          </a:p>
          <a:p>
            <a:pPr marL="285750" indent="-285750">
              <a:buFont typeface="Wingdings" panose="05000000000000000000" pitchFamily="2" charset="2"/>
              <a:buChar char="§"/>
            </a:pPr>
            <a:r>
              <a:rPr lang="en-GB" dirty="0"/>
              <a:t>Somewhat worse than expected for 1 question</a:t>
            </a:r>
          </a:p>
          <a:p>
            <a:endParaRPr lang="en-GB" dirty="0"/>
          </a:p>
          <a:p>
            <a:r>
              <a:rPr lang="en-GB" dirty="0"/>
              <a:t>A link to the full survey can be found here: </a:t>
            </a:r>
            <a:r>
              <a:rPr lang="en-GB" dirty="0">
                <a:hlinkClick r:id="rId2"/>
              </a:rPr>
              <a:t>Leeds Teaching Hospitals NHS Trust.pptx (live.com)</a:t>
            </a:r>
            <a:endParaRPr lang="en-GB" dirty="0"/>
          </a:p>
        </p:txBody>
      </p:sp>
      <p:sp>
        <p:nvSpPr>
          <p:cNvPr id="3" name="Title 2">
            <a:extLst>
              <a:ext uri="{FF2B5EF4-FFF2-40B4-BE49-F238E27FC236}">
                <a16:creationId xmlns:a16="http://schemas.microsoft.com/office/drawing/2014/main" id="{8ED3E2B7-BCB6-6247-2532-0275C7E886BE}"/>
              </a:ext>
            </a:extLst>
          </p:cNvPr>
          <p:cNvSpPr>
            <a:spLocks noGrp="1"/>
          </p:cNvSpPr>
          <p:nvPr>
            <p:ph type="title"/>
          </p:nvPr>
        </p:nvSpPr>
        <p:spPr/>
        <p:txBody>
          <a:bodyPr/>
          <a:lstStyle/>
          <a:p>
            <a:r>
              <a:rPr lang="en-GB" dirty="0"/>
              <a:t>Local Maternity Service Survey Findings</a:t>
            </a:r>
          </a:p>
        </p:txBody>
      </p:sp>
    </p:spTree>
    <p:extLst>
      <p:ext uri="{BB962C8B-B14F-4D97-AF65-F5344CB8AC3E}">
        <p14:creationId xmlns:p14="http://schemas.microsoft.com/office/powerpoint/2010/main" val="1640913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F180A67-E6A6-41F3-7428-9FF5A0123448}"/>
              </a:ext>
            </a:extLst>
          </p:cNvPr>
          <p:cNvSpPr>
            <a:spLocks noGrp="1"/>
          </p:cNvSpPr>
          <p:nvPr>
            <p:ph type="subTitle" idx="1"/>
          </p:nvPr>
        </p:nvSpPr>
        <p:spPr>
          <a:xfrm>
            <a:off x="457200" y="1686758"/>
            <a:ext cx="5163817" cy="4714042"/>
          </a:xfrm>
        </p:spPr>
        <p:txBody>
          <a:bodyPr numCol="1"/>
          <a:lstStyle/>
          <a:p>
            <a:r>
              <a:rPr lang="en-GB" sz="1400" dirty="0"/>
              <a:t>Consists of x1 WTE Consultant Midwife, x2 WTE Specialist Health Equity Midwives, x1 Consultant Obstetrician and Gynaecologist who has allocated hours to work alongside the team on workstream development. </a:t>
            </a:r>
          </a:p>
          <a:p>
            <a:endParaRPr lang="en-GB" sz="1400" dirty="0"/>
          </a:p>
          <a:p>
            <a:r>
              <a:rPr lang="en-GB" sz="1400" dirty="0"/>
              <a:t>Use data, research evidence and service-user feedback to understand our local maternity population demographics, outcomes and feedback and work collaboratively across the Leeds place and region to ensure that equity in maternity services is prioritised. </a:t>
            </a:r>
          </a:p>
          <a:p>
            <a:endParaRPr lang="en-GB" sz="1400" dirty="0"/>
          </a:p>
          <a:p>
            <a:r>
              <a:rPr lang="en-GB" sz="1400" dirty="0"/>
              <a:t>Key workstreams include:</a:t>
            </a:r>
          </a:p>
          <a:p>
            <a:pPr marL="285750" indent="-285750">
              <a:buFont typeface="Arial" panose="020B0604020202020204" pitchFamily="34" charset="0"/>
              <a:buChar char="•"/>
            </a:pPr>
            <a:r>
              <a:rPr lang="en-GB" sz="1400" dirty="0"/>
              <a:t>Reducing Smoking in pregnancy</a:t>
            </a:r>
          </a:p>
          <a:p>
            <a:pPr marL="285750" indent="-285750">
              <a:buFont typeface="Arial" panose="020B0604020202020204" pitchFamily="34" charset="0"/>
              <a:buChar char="•"/>
            </a:pPr>
            <a:r>
              <a:rPr lang="en-GB" sz="1400" dirty="0"/>
              <a:t>Maternal Healthy Weight</a:t>
            </a:r>
          </a:p>
          <a:p>
            <a:pPr marL="285750" indent="-285750">
              <a:buFont typeface="Arial" panose="020B0604020202020204" pitchFamily="34" charset="0"/>
              <a:buChar char="•"/>
            </a:pPr>
            <a:r>
              <a:rPr lang="en-GB" sz="1400" dirty="0"/>
              <a:t>GDM and type 2 diabetes prevention</a:t>
            </a:r>
          </a:p>
          <a:p>
            <a:pPr marL="285750" indent="-285750">
              <a:buFont typeface="Arial" panose="020B0604020202020204" pitchFamily="34" charset="0"/>
              <a:buChar char="•"/>
            </a:pPr>
            <a:r>
              <a:rPr lang="en-GB" sz="1400" dirty="0"/>
              <a:t>Reducing disparities in stillbirth</a:t>
            </a:r>
          </a:p>
          <a:p>
            <a:pPr marL="285750" indent="-285750">
              <a:buFont typeface="Arial" panose="020B0604020202020204" pitchFamily="34" charset="0"/>
              <a:buChar char="•"/>
            </a:pPr>
            <a:r>
              <a:rPr lang="en-GB" sz="1400" dirty="0"/>
              <a:t>Improving service access for reduced fetal movements</a:t>
            </a:r>
          </a:p>
          <a:p>
            <a:pPr marL="285750" indent="-285750">
              <a:buFont typeface="Arial" panose="020B0604020202020204" pitchFamily="34" charset="0"/>
              <a:buChar char="•"/>
            </a:pPr>
            <a:r>
              <a:rPr lang="en-GB" sz="1400" dirty="0"/>
              <a:t>Engaging and collaborating with our maternity communities</a:t>
            </a:r>
          </a:p>
          <a:p>
            <a:pPr marL="285750" indent="-285750">
              <a:buFont typeface="Arial" panose="020B0604020202020204" pitchFamily="34" charset="0"/>
              <a:buChar char="•"/>
            </a:pPr>
            <a:r>
              <a:rPr lang="en-GB" sz="1400" dirty="0"/>
              <a:t>Staff education and awareness around racial biases, health equity and unconscious bias</a:t>
            </a:r>
          </a:p>
          <a:p>
            <a:endParaRPr lang="en-GB" dirty="0"/>
          </a:p>
          <a:p>
            <a:endParaRPr lang="en-GB" dirty="0"/>
          </a:p>
        </p:txBody>
      </p:sp>
      <p:sp>
        <p:nvSpPr>
          <p:cNvPr id="3" name="Title 2">
            <a:extLst>
              <a:ext uri="{FF2B5EF4-FFF2-40B4-BE49-F238E27FC236}">
                <a16:creationId xmlns:a16="http://schemas.microsoft.com/office/drawing/2014/main" id="{4EDFDA9E-EAF0-920B-9AE6-AF77DCD7E1B4}"/>
              </a:ext>
            </a:extLst>
          </p:cNvPr>
          <p:cNvSpPr>
            <a:spLocks noGrp="1"/>
          </p:cNvSpPr>
          <p:nvPr>
            <p:ph type="title"/>
          </p:nvPr>
        </p:nvSpPr>
        <p:spPr>
          <a:xfrm>
            <a:off x="457200" y="1108077"/>
            <a:ext cx="5455328" cy="498781"/>
          </a:xfrm>
          <a:solidFill>
            <a:srgbClr val="FFFFCC"/>
          </a:solidFill>
        </p:spPr>
        <p:txBody>
          <a:bodyPr/>
          <a:lstStyle/>
          <a:p>
            <a:r>
              <a:rPr lang="en-GB" dirty="0">
                <a:effectLst>
                  <a:outerShdw blurRad="38100" dist="38100" dir="2700000" algn="tl">
                    <a:srgbClr val="000000">
                      <a:alpha val="43137"/>
                    </a:srgbClr>
                  </a:outerShdw>
                </a:effectLst>
                <a:latin typeface="Bradley Hand ITC" panose="03070402050302030203" pitchFamily="66" charset="0"/>
                <a:cs typeface="Dreaming Outloud Script Pro" panose="03050502040304050704" pitchFamily="66" charset="0"/>
              </a:rPr>
              <a:t>Health Equity Team</a:t>
            </a:r>
          </a:p>
        </p:txBody>
      </p:sp>
      <p:pic>
        <p:nvPicPr>
          <p:cNvPr id="4" name="Picture 3">
            <a:extLst>
              <a:ext uri="{FF2B5EF4-FFF2-40B4-BE49-F238E27FC236}">
                <a16:creationId xmlns:a16="http://schemas.microsoft.com/office/drawing/2014/main" id="{B498E4E3-F1A1-41AF-4676-026FEA0684B1}"/>
              </a:ext>
            </a:extLst>
          </p:cNvPr>
          <p:cNvPicPr>
            <a:picLocks noChangeAspect="1"/>
          </p:cNvPicPr>
          <p:nvPr/>
        </p:nvPicPr>
        <p:blipFill>
          <a:blip r:embed="rId3"/>
          <a:stretch>
            <a:fillRect/>
          </a:stretch>
        </p:blipFill>
        <p:spPr>
          <a:xfrm flipH="1">
            <a:off x="5736467" y="1995346"/>
            <a:ext cx="1417443" cy="2048433"/>
          </a:xfrm>
          <a:prstGeom prst="rect">
            <a:avLst/>
          </a:prstGeom>
        </p:spPr>
      </p:pic>
      <p:pic>
        <p:nvPicPr>
          <p:cNvPr id="5" name="Picture 4">
            <a:extLst>
              <a:ext uri="{FF2B5EF4-FFF2-40B4-BE49-F238E27FC236}">
                <a16:creationId xmlns:a16="http://schemas.microsoft.com/office/drawing/2014/main" id="{8F550CE5-2EBD-2DA4-9C6B-B2E2D451F1C0}"/>
              </a:ext>
            </a:extLst>
          </p:cNvPr>
          <p:cNvPicPr>
            <a:picLocks noChangeAspect="1"/>
          </p:cNvPicPr>
          <p:nvPr/>
        </p:nvPicPr>
        <p:blipFill>
          <a:blip r:embed="rId4"/>
          <a:stretch>
            <a:fillRect/>
          </a:stretch>
        </p:blipFill>
        <p:spPr>
          <a:xfrm>
            <a:off x="7375890" y="1995346"/>
            <a:ext cx="1417442" cy="2048432"/>
          </a:xfrm>
          <a:prstGeom prst="rect">
            <a:avLst/>
          </a:prstGeom>
        </p:spPr>
      </p:pic>
      <p:pic>
        <p:nvPicPr>
          <p:cNvPr id="6" name="Picture 5">
            <a:extLst>
              <a:ext uri="{FF2B5EF4-FFF2-40B4-BE49-F238E27FC236}">
                <a16:creationId xmlns:a16="http://schemas.microsoft.com/office/drawing/2014/main" id="{F3C33CCA-6A58-8628-92BA-7899CA45FD71}"/>
              </a:ext>
            </a:extLst>
          </p:cNvPr>
          <p:cNvPicPr>
            <a:picLocks noChangeAspect="1"/>
          </p:cNvPicPr>
          <p:nvPr/>
        </p:nvPicPr>
        <p:blipFill>
          <a:blip r:embed="rId5"/>
          <a:stretch>
            <a:fillRect/>
          </a:stretch>
        </p:blipFill>
        <p:spPr>
          <a:xfrm>
            <a:off x="5736467" y="4219999"/>
            <a:ext cx="1417443" cy="2048433"/>
          </a:xfrm>
          <a:prstGeom prst="rect">
            <a:avLst/>
          </a:prstGeom>
        </p:spPr>
      </p:pic>
      <p:pic>
        <p:nvPicPr>
          <p:cNvPr id="7" name="Picture 6">
            <a:extLst>
              <a:ext uri="{FF2B5EF4-FFF2-40B4-BE49-F238E27FC236}">
                <a16:creationId xmlns:a16="http://schemas.microsoft.com/office/drawing/2014/main" id="{6FA8571A-8D6D-3B48-657A-805A6FDA8CDC}"/>
              </a:ext>
            </a:extLst>
          </p:cNvPr>
          <p:cNvPicPr>
            <a:picLocks noChangeAspect="1"/>
          </p:cNvPicPr>
          <p:nvPr/>
        </p:nvPicPr>
        <p:blipFill>
          <a:blip r:embed="rId6"/>
          <a:stretch>
            <a:fillRect/>
          </a:stretch>
        </p:blipFill>
        <p:spPr>
          <a:xfrm>
            <a:off x="7375890" y="4217192"/>
            <a:ext cx="1417442" cy="2048432"/>
          </a:xfrm>
          <a:prstGeom prst="rect">
            <a:avLst/>
          </a:prstGeom>
        </p:spPr>
      </p:pic>
    </p:spTree>
    <p:extLst>
      <p:ext uri="{BB962C8B-B14F-4D97-AF65-F5344CB8AC3E}">
        <p14:creationId xmlns:p14="http://schemas.microsoft.com/office/powerpoint/2010/main" val="320312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201ECF-6970-B5EB-5AF5-F9A1607B3CDF}"/>
              </a:ext>
            </a:extLst>
          </p:cNvPr>
          <p:cNvSpPr>
            <a:spLocks noGrp="1"/>
          </p:cNvSpPr>
          <p:nvPr>
            <p:ph type="title"/>
          </p:nvPr>
        </p:nvSpPr>
        <p:spPr>
          <a:xfrm>
            <a:off x="480060" y="4777739"/>
            <a:ext cx="2564242" cy="1412119"/>
          </a:xfrm>
        </p:spPr>
        <p:txBody>
          <a:bodyPr>
            <a:normAutofit/>
          </a:bodyPr>
          <a:lstStyle/>
          <a:p>
            <a:pPr>
              <a:lnSpc>
                <a:spcPct val="90000"/>
              </a:lnSpc>
            </a:pPr>
            <a:r>
              <a:rPr lang="en-GB" sz="2300" b="1" dirty="0">
                <a:effectLst>
                  <a:outerShdw blurRad="38100" dist="38100" dir="2700000" algn="tl">
                    <a:srgbClr val="000000">
                      <a:alpha val="43137"/>
                    </a:srgbClr>
                  </a:outerShdw>
                </a:effectLst>
                <a:latin typeface="Dreaming Outloud Pro" panose="03050502040302030504" pitchFamily="66" charset="0"/>
                <a:cs typeface="Dreaming Outloud Pro" panose="03050502040302030504" pitchFamily="66" charset="0"/>
              </a:rPr>
              <a:t>Five Year Health Equity Strategy </a:t>
            </a:r>
            <a:br>
              <a:rPr lang="en-GB" sz="2300" dirty="0"/>
            </a:br>
            <a:br>
              <a:rPr lang="en-GB" sz="2300" dirty="0"/>
            </a:br>
            <a:r>
              <a:rPr lang="en-GB" sz="2300" dirty="0"/>
              <a:t>The Vision</a:t>
            </a:r>
          </a:p>
        </p:txBody>
      </p:sp>
      <p:pic>
        <p:nvPicPr>
          <p:cNvPr id="7" name="Content Placeholder 6" descr="A person holding a device next to a pregnant person&#10;&#10;Description automatically generated">
            <a:extLst>
              <a:ext uri="{FF2B5EF4-FFF2-40B4-BE49-F238E27FC236}">
                <a16:creationId xmlns:a16="http://schemas.microsoft.com/office/drawing/2014/main" id="{CC4B81AD-8B2E-4B89-A8CD-F39E94BBD521}"/>
              </a:ext>
            </a:extLst>
          </p:cNvPr>
          <p:cNvPicPr>
            <a:picLocks noChangeAspect="1"/>
          </p:cNvPicPr>
          <p:nvPr/>
        </p:nvPicPr>
        <p:blipFill rotWithShape="1">
          <a:blip r:embed="rId3"/>
          <a:srcRect b="11375"/>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4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10">
            <a:extLst>
              <a:ext uri="{FF2B5EF4-FFF2-40B4-BE49-F238E27FC236}">
                <a16:creationId xmlns:a16="http://schemas.microsoft.com/office/drawing/2014/main" id="{20A4CA72-608E-0CF2-ADC9-94BAC22B2487}"/>
              </a:ext>
            </a:extLst>
          </p:cNvPr>
          <p:cNvSpPr>
            <a:spLocks noGrp="1"/>
          </p:cNvSpPr>
          <p:nvPr>
            <p:ph idx="1"/>
          </p:nvPr>
        </p:nvSpPr>
        <p:spPr>
          <a:xfrm>
            <a:off x="3490720" y="4777739"/>
            <a:ext cx="5173220" cy="1399223"/>
          </a:xfrm>
        </p:spPr>
        <p:txBody>
          <a:bodyPr anchor="ctr">
            <a:normAutofit/>
          </a:bodyPr>
          <a:lstStyle/>
          <a:p>
            <a:pPr marL="0" indent="0">
              <a:lnSpc>
                <a:spcPct val="90000"/>
              </a:lnSpc>
              <a:buNone/>
            </a:pPr>
            <a:r>
              <a:rPr lang="en-GB" sz="1500" dirty="0">
                <a:latin typeface="Dreaming Outloud Pro" panose="03050502040302030504" pitchFamily="66" charset="0"/>
                <a:cs typeface="Dreaming Outloud Pro" panose="03050502040302030504" pitchFamily="66" charset="0"/>
              </a:rPr>
              <a:t>“Every individual should have a fair and just opportunity to attain their highest level of health. We aspire towards a future where unfair and avoidable or remediable differences in health among population groups defined socially, economically, demographically or geographically are absent”.</a:t>
            </a:r>
            <a:endParaRPr lang="en-US" sz="1500" dirty="0">
              <a:latin typeface="Dreaming Outloud Pro" panose="03050502040302030504" pitchFamily="66" charset="0"/>
              <a:cs typeface="Dreaming Outloud Pro" panose="03050502040302030504" pitchFamily="66" charset="0"/>
            </a:endParaRPr>
          </a:p>
        </p:txBody>
      </p:sp>
    </p:spTree>
    <p:extLst>
      <p:ext uri="{BB962C8B-B14F-4D97-AF65-F5344CB8AC3E}">
        <p14:creationId xmlns:p14="http://schemas.microsoft.com/office/powerpoint/2010/main" val="1714310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9450964-EC97-7C51-46F5-2716FE52C900}"/>
              </a:ext>
            </a:extLst>
          </p:cNvPr>
          <p:cNvSpPr>
            <a:spLocks noGrp="1"/>
          </p:cNvSpPr>
          <p:nvPr>
            <p:ph type="subTitle" idx="1"/>
          </p:nvPr>
        </p:nvSpPr>
        <p:spPr/>
        <p:txBody>
          <a:bodyPr numCol="1">
            <a:normAutofit fontScale="92500" lnSpcReduction="10000"/>
          </a:bodyPr>
          <a:lstStyle/>
          <a:p>
            <a:r>
              <a:rPr lang="en-GB" dirty="0"/>
              <a:t>Workstreams are developed through co-production, service-user feedback, examining our data, existing literature evidence-base and guided by local, regional and national insight</a:t>
            </a:r>
          </a:p>
          <a:p>
            <a:endParaRPr lang="en-GB" dirty="0"/>
          </a:p>
          <a:p>
            <a:r>
              <a:rPr lang="en-GB" dirty="0"/>
              <a:t>On basis of </a:t>
            </a:r>
            <a:r>
              <a:rPr lang="en-GB" i="1" dirty="0">
                <a:effectLst>
                  <a:outerShdw blurRad="38100" dist="38100" dir="2700000" algn="tl">
                    <a:srgbClr val="000000">
                      <a:alpha val="43137"/>
                    </a:srgbClr>
                  </a:outerShdw>
                </a:effectLst>
              </a:rPr>
              <a:t>proportionate universalism</a:t>
            </a:r>
            <a:r>
              <a:rPr lang="en-GB" dirty="0"/>
              <a:t>- services are designed and delivered at a scale and intensity proportionate to the degree of need</a:t>
            </a:r>
          </a:p>
          <a:p>
            <a:endParaRPr lang="en-GB" dirty="0"/>
          </a:p>
          <a:p>
            <a:r>
              <a:rPr lang="en-GB" dirty="0"/>
              <a:t>Example workstreams include:</a:t>
            </a:r>
          </a:p>
          <a:p>
            <a:pPr marL="285750" indent="-285750">
              <a:buClr>
                <a:schemeClr val="accent3">
                  <a:lumMod val="75000"/>
                </a:schemeClr>
              </a:buClr>
              <a:buFont typeface="Wingdings" panose="05000000000000000000" pitchFamily="2" charset="2"/>
              <a:buChar char="ü"/>
            </a:pPr>
            <a:r>
              <a:rPr lang="en-GB" dirty="0"/>
              <a:t>Reducing smoking in pregnancy</a:t>
            </a:r>
          </a:p>
          <a:p>
            <a:pPr marL="285750" indent="-285750">
              <a:buClr>
                <a:schemeClr val="accent3">
                  <a:lumMod val="75000"/>
                </a:schemeClr>
              </a:buClr>
              <a:buFont typeface="Wingdings" panose="05000000000000000000" pitchFamily="2" charset="2"/>
              <a:buChar char="ü"/>
            </a:pPr>
            <a:r>
              <a:rPr lang="en-GB" dirty="0"/>
              <a:t>The Athena Enhanced Midwifery pathway for women with a booking BMI ≥40</a:t>
            </a:r>
          </a:p>
          <a:p>
            <a:pPr marL="285750" indent="-285750">
              <a:buClr>
                <a:schemeClr val="accent3">
                  <a:lumMod val="75000"/>
                </a:schemeClr>
              </a:buClr>
              <a:buFont typeface="Wingdings" panose="05000000000000000000" pitchFamily="2" charset="2"/>
              <a:buChar char="ü"/>
            </a:pPr>
            <a:r>
              <a:rPr lang="en-GB" dirty="0"/>
              <a:t>Maternal Journal</a:t>
            </a:r>
          </a:p>
          <a:p>
            <a:pPr marL="285750" indent="-285750">
              <a:buClr>
                <a:schemeClr val="accent3">
                  <a:lumMod val="75000"/>
                </a:schemeClr>
              </a:buClr>
              <a:buFont typeface="Wingdings" panose="05000000000000000000" pitchFamily="2" charset="2"/>
              <a:buChar char="ü"/>
            </a:pPr>
            <a:r>
              <a:rPr lang="en-GB" dirty="0"/>
              <a:t>Local audits undertaken to understand if disparities exist with stillbirth rates and presentation to our service with reduced fetal movements, then focus groups with key cohorts to explore those findings and learn how to make improvements in the service for those groups having poorer outcomes</a:t>
            </a:r>
          </a:p>
          <a:p>
            <a:pPr marL="285750" indent="-285750">
              <a:buClr>
                <a:schemeClr val="accent3">
                  <a:lumMod val="75000"/>
                </a:schemeClr>
              </a:buClr>
              <a:buFont typeface="Wingdings" panose="05000000000000000000" pitchFamily="2" charset="2"/>
              <a:buChar char="ü"/>
            </a:pPr>
            <a:r>
              <a:rPr lang="en-GB" dirty="0"/>
              <a:t>City-wide working group to design, implement and pilot a secondary care referral mechanism into the local NDPP to improve access and ultimately T2DM prevention. </a:t>
            </a:r>
          </a:p>
        </p:txBody>
      </p:sp>
      <p:sp>
        <p:nvSpPr>
          <p:cNvPr id="4" name="Title 3">
            <a:extLst>
              <a:ext uri="{FF2B5EF4-FFF2-40B4-BE49-F238E27FC236}">
                <a16:creationId xmlns:a16="http://schemas.microsoft.com/office/drawing/2014/main" id="{03E6DE60-42A3-D04B-E56A-42AC1115A7D3}"/>
              </a:ext>
            </a:extLst>
          </p:cNvPr>
          <p:cNvSpPr>
            <a:spLocks noGrp="1"/>
          </p:cNvSpPr>
          <p:nvPr>
            <p:ph type="title"/>
          </p:nvPr>
        </p:nvSpPr>
        <p:spPr>
          <a:xfrm>
            <a:off x="457200" y="1225119"/>
            <a:ext cx="8229600" cy="839538"/>
          </a:xfrm>
          <a:solidFill>
            <a:schemeClr val="accent3">
              <a:lumMod val="20000"/>
              <a:lumOff val="80000"/>
            </a:schemeClr>
          </a:solidFill>
        </p:spPr>
        <p:txBody>
          <a:bodyPr>
            <a:normAutofit/>
          </a:bodyPr>
          <a:lstStyle/>
          <a:p>
            <a:r>
              <a:rPr lang="en-GB" dirty="0"/>
              <a:t>Outcome 1A: Service users have required levels of access to the service</a:t>
            </a:r>
          </a:p>
        </p:txBody>
      </p:sp>
    </p:spTree>
    <p:extLst>
      <p:ext uri="{BB962C8B-B14F-4D97-AF65-F5344CB8AC3E}">
        <p14:creationId xmlns:p14="http://schemas.microsoft.com/office/powerpoint/2010/main" val="4091150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85F40E1-4686-3C8B-E7F4-2C9EC7976227}"/>
              </a:ext>
            </a:extLst>
          </p:cNvPr>
          <p:cNvSpPr>
            <a:spLocks noGrp="1"/>
          </p:cNvSpPr>
          <p:nvPr>
            <p:ph type="subTitle" idx="1"/>
          </p:nvPr>
        </p:nvSpPr>
        <p:spPr/>
        <p:txBody>
          <a:bodyPr numCol="1">
            <a:normAutofit fontScale="92500" lnSpcReduction="10000"/>
          </a:bodyPr>
          <a:lstStyle/>
          <a:p>
            <a:pPr marL="285750" indent="-285750">
              <a:buClr>
                <a:schemeClr val="accent4">
                  <a:lumMod val="75000"/>
                </a:schemeClr>
              </a:buClr>
              <a:buFont typeface="Wingdings" panose="05000000000000000000" pitchFamily="2" charset="2"/>
              <a:buChar char="v"/>
            </a:pPr>
            <a:r>
              <a:rPr lang="en-GB" dirty="0"/>
              <a:t>Not a one-size fits all approach to meeting service user needs</a:t>
            </a:r>
          </a:p>
          <a:p>
            <a:pPr marL="285750" indent="-285750">
              <a:buClr>
                <a:schemeClr val="accent4">
                  <a:lumMod val="75000"/>
                </a:schemeClr>
              </a:buClr>
              <a:buFont typeface="Wingdings" panose="05000000000000000000" pitchFamily="2" charset="2"/>
              <a:buChar char="v"/>
            </a:pPr>
            <a:endParaRPr lang="en-GB" dirty="0"/>
          </a:p>
          <a:p>
            <a:pPr marL="285750" indent="-285750">
              <a:buClr>
                <a:schemeClr val="accent4">
                  <a:lumMod val="75000"/>
                </a:schemeClr>
              </a:buClr>
              <a:buFont typeface="Wingdings" panose="05000000000000000000" pitchFamily="2" charset="2"/>
              <a:buChar char="v"/>
            </a:pPr>
            <a:r>
              <a:rPr lang="en-GB" dirty="0"/>
              <a:t>Recognise the conditions in which we are born, grow, live, work, earn, learn and age all have an impact on our access and engagement with healthcare and ultimately our long term health outcomes and life expectancy</a:t>
            </a:r>
          </a:p>
          <a:p>
            <a:pPr marL="285750" indent="-285750">
              <a:buClr>
                <a:schemeClr val="accent4">
                  <a:lumMod val="75000"/>
                </a:schemeClr>
              </a:buClr>
              <a:buFont typeface="Wingdings" panose="05000000000000000000" pitchFamily="2" charset="2"/>
              <a:buChar char="v"/>
            </a:pPr>
            <a:endParaRPr lang="en-GB" dirty="0"/>
          </a:p>
          <a:p>
            <a:pPr marL="285750" indent="-285750">
              <a:buClr>
                <a:schemeClr val="accent4">
                  <a:lumMod val="75000"/>
                </a:schemeClr>
              </a:buClr>
              <a:buFont typeface="Wingdings" panose="05000000000000000000" pitchFamily="2" charset="2"/>
              <a:buChar char="v"/>
            </a:pPr>
            <a:r>
              <a:rPr lang="en-GB" dirty="0"/>
              <a:t>The service has developed a health inequalities dashboard to ensure we can use our data to understand our population demographics, characteristics and outcomes</a:t>
            </a:r>
          </a:p>
          <a:p>
            <a:pPr marL="285750" indent="-285750">
              <a:buClr>
                <a:schemeClr val="accent4">
                  <a:lumMod val="75000"/>
                </a:schemeClr>
              </a:buClr>
              <a:buFont typeface="Wingdings" panose="05000000000000000000" pitchFamily="2" charset="2"/>
              <a:buChar char="v"/>
            </a:pPr>
            <a:endParaRPr lang="en-GB" dirty="0"/>
          </a:p>
          <a:p>
            <a:pPr marL="285750" indent="-285750">
              <a:buClr>
                <a:schemeClr val="accent4">
                  <a:lumMod val="75000"/>
                </a:schemeClr>
              </a:buClr>
              <a:buFont typeface="Wingdings" panose="05000000000000000000" pitchFamily="2" charset="2"/>
              <a:buChar char="v"/>
            </a:pPr>
            <a:r>
              <a:rPr lang="en-GB" dirty="0"/>
              <a:t>We can then use this data, coupled with patient feedback and engagement to target those where disparities in health outcomes exist</a:t>
            </a:r>
          </a:p>
          <a:p>
            <a:pPr marL="285750" indent="-285750">
              <a:buClr>
                <a:schemeClr val="accent4">
                  <a:lumMod val="75000"/>
                </a:schemeClr>
              </a:buClr>
              <a:buFont typeface="Wingdings" panose="05000000000000000000" pitchFamily="2" charset="2"/>
              <a:buChar char="v"/>
            </a:pPr>
            <a:endParaRPr lang="en-GB" dirty="0"/>
          </a:p>
          <a:p>
            <a:r>
              <a:rPr lang="en-GB" i="1" dirty="0">
                <a:effectLst>
                  <a:outerShdw blurRad="38100" dist="38100" dir="2700000" algn="tl">
                    <a:srgbClr val="000000">
                      <a:alpha val="43137"/>
                    </a:srgbClr>
                  </a:outerShdw>
                </a:effectLst>
              </a:rPr>
              <a:t>One example here is </a:t>
            </a:r>
            <a:r>
              <a:rPr lang="en-GB" dirty="0"/>
              <a:t>the creation of the Bump and Baby Fit Programme to improve access to free physical activity provision to those with the biggest barriers to keeping active (targeted to those in socioeconomically deprived areas where access to green spaces is limited, and to populations at most risk of obesity and type 2 diabetes).</a:t>
            </a:r>
          </a:p>
          <a:p>
            <a:endParaRPr lang="en-GB" dirty="0"/>
          </a:p>
        </p:txBody>
      </p:sp>
      <p:sp>
        <p:nvSpPr>
          <p:cNvPr id="3" name="Title 2">
            <a:extLst>
              <a:ext uri="{FF2B5EF4-FFF2-40B4-BE49-F238E27FC236}">
                <a16:creationId xmlns:a16="http://schemas.microsoft.com/office/drawing/2014/main" id="{9867A886-6961-3DF7-1635-04938B10BED6}"/>
              </a:ext>
            </a:extLst>
          </p:cNvPr>
          <p:cNvSpPr>
            <a:spLocks noGrp="1"/>
          </p:cNvSpPr>
          <p:nvPr>
            <p:ph type="title"/>
          </p:nvPr>
        </p:nvSpPr>
        <p:spPr>
          <a:xfrm>
            <a:off x="457200" y="1367161"/>
            <a:ext cx="8229600" cy="461640"/>
          </a:xfrm>
          <a:solidFill>
            <a:schemeClr val="accent4">
              <a:lumMod val="20000"/>
              <a:lumOff val="80000"/>
            </a:schemeClr>
          </a:solidFill>
        </p:spPr>
        <p:txBody>
          <a:bodyPr>
            <a:normAutofit fontScale="90000"/>
          </a:bodyPr>
          <a:lstStyle/>
          <a:p>
            <a:r>
              <a:rPr lang="en-GB" dirty="0"/>
              <a:t>Outcome 1B: Individual service user’s health needs are met</a:t>
            </a:r>
          </a:p>
        </p:txBody>
      </p:sp>
    </p:spTree>
    <p:extLst>
      <p:ext uri="{BB962C8B-B14F-4D97-AF65-F5344CB8AC3E}">
        <p14:creationId xmlns:p14="http://schemas.microsoft.com/office/powerpoint/2010/main" val="93461692"/>
      </p:ext>
    </p:extLst>
  </p:cSld>
  <p:clrMapOvr>
    <a:masterClrMapping/>
  </p:clrMapOvr>
</p:sld>
</file>

<file path=ppt/theme/theme1.xml><?xml version="1.0" encoding="utf-8"?>
<a:theme xmlns:a="http://schemas.openxmlformats.org/drawingml/2006/main" name="CHILDREN_HOSPITAL_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THT INN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CHILDREN_HOSPITAL_TEMP.pot</Template>
  <TotalTime>537</TotalTime>
  <Words>5124</Words>
  <Application>Microsoft Office PowerPoint</Application>
  <PresentationFormat>On-screen Show (4:3)</PresentationFormat>
  <Paragraphs>507</Paragraphs>
  <Slides>25</Slides>
  <Notes>14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Arial</vt:lpstr>
      <vt:lpstr>Bradley Hand ITC</vt:lpstr>
      <vt:lpstr>Broadway</vt:lpstr>
      <vt:lpstr>Calibri</vt:lpstr>
      <vt:lpstr>Candara</vt:lpstr>
      <vt:lpstr>Cavolini</vt:lpstr>
      <vt:lpstr>Dreaming Outloud Pro</vt:lpstr>
      <vt:lpstr>Lao UI</vt:lpstr>
      <vt:lpstr>Times New Roman</vt:lpstr>
      <vt:lpstr>Wingdings</vt:lpstr>
      <vt:lpstr>CHILDREN_HOSPITAL_TEMP</vt:lpstr>
      <vt:lpstr>LTHT INNER</vt:lpstr>
      <vt:lpstr>2_Office Theme</vt:lpstr>
      <vt:lpstr>NHS Equality Delivery System 22</vt:lpstr>
      <vt:lpstr>Aims </vt:lpstr>
      <vt:lpstr>What is the EDS?</vt:lpstr>
      <vt:lpstr>Domain 1: Commissioned or provided services</vt:lpstr>
      <vt:lpstr>Local Maternity Service Survey Findings</vt:lpstr>
      <vt:lpstr>Health Equity Team</vt:lpstr>
      <vt:lpstr>Five Year Health Equity Strategy   The Vision</vt:lpstr>
      <vt:lpstr>Outcome 1A: Service users have required levels of access to the service</vt:lpstr>
      <vt:lpstr>Outcome 1B: Individual service user’s health needs are met</vt:lpstr>
      <vt:lpstr>Outcome 1C: When service users use the service, they are free from harm</vt:lpstr>
      <vt:lpstr>Outcome 1D: Service users report positive experiences of the service</vt:lpstr>
      <vt:lpstr>Feedback from engagement activities:</vt:lpstr>
      <vt:lpstr>Preterm prevention and optimisation team</vt:lpstr>
      <vt:lpstr>Outcome 1A: Service users have required levels of access to the service</vt:lpstr>
      <vt:lpstr>Outcome 1A: Service users have required levels of access to the service</vt:lpstr>
      <vt:lpstr>Outcome 1B: Individual service user’s health needs are met</vt:lpstr>
      <vt:lpstr>Outcome 1C: When service users use the service, they are free from harm</vt:lpstr>
      <vt:lpstr>Outcome 1D: Service users report positive experiences of the service</vt:lpstr>
      <vt:lpstr>PowerPoint Presentation</vt:lpstr>
      <vt:lpstr>Haamla Specialist Midwifery Team  “Pregnant Woman” or “With Child”</vt:lpstr>
      <vt:lpstr>Outcome 1A: Service users have required levels of access to the service</vt:lpstr>
      <vt:lpstr>Outcome 1B: Individual service user’s health needs are met</vt:lpstr>
      <vt:lpstr>Outcome 1C: When service users use the service, they are free from harm</vt:lpstr>
      <vt:lpstr>Haamla Outcomes / Data Informing Safe Care </vt:lpstr>
      <vt:lpstr>Outcome 1D: Service users report positive experiences of the service</vt:lpstr>
    </vt:vector>
  </TitlesOfParts>
  <Company>Definitive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Taylor</dc:creator>
  <cp:lastModifiedBy>HORSMAN, Rosemary (LEEDS TEACHING HOSPITALS NHS TRUST)</cp:lastModifiedBy>
  <cp:revision>30</cp:revision>
  <dcterms:created xsi:type="dcterms:W3CDTF">2013-04-16T16:07:03Z</dcterms:created>
  <dcterms:modified xsi:type="dcterms:W3CDTF">2024-02-26T13:39:52Z</dcterms:modified>
</cp:coreProperties>
</file>