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46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3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A7B0D-1124-4A7C-8276-0C22EA88D139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DFC29-4C5B-4911-866D-7E5F2C9704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883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4531-0ABB-4896-9459-B142B649EAE1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86CA-91CA-4663-87BC-401B264BE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13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4531-0ABB-4896-9459-B142B649EAE1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86CA-91CA-4663-87BC-401B264BE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29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4531-0ABB-4896-9459-B142B649EAE1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86CA-91CA-4663-87BC-401B264BE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70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4531-0ABB-4896-9459-B142B649EAE1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86CA-91CA-4663-87BC-401B264BE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14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4531-0ABB-4896-9459-B142B649EAE1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86CA-91CA-4663-87BC-401B264BE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54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4531-0ABB-4896-9459-B142B649EAE1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86CA-91CA-4663-87BC-401B264BE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07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4531-0ABB-4896-9459-B142B649EAE1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86CA-91CA-4663-87BC-401B264BE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15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4531-0ABB-4896-9459-B142B649EAE1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86CA-91CA-4663-87BC-401B264BE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96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4531-0ABB-4896-9459-B142B649EAE1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86CA-91CA-4663-87BC-401B264BE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332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4531-0ABB-4896-9459-B142B649EAE1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86CA-91CA-4663-87BC-401B264BE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23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4531-0ABB-4896-9459-B142B649EAE1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86CA-91CA-4663-87BC-401B264BE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6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34531-0ABB-4896-9459-B142B649EAE1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986CA-91CA-4663-87BC-401B264BE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92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eedsth-tr.pointofcare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-36512" y="4670126"/>
            <a:ext cx="1700179" cy="1792387"/>
            <a:chOff x="-223034" y="29137"/>
            <a:chExt cx="4480708" cy="1194316"/>
          </a:xfrm>
        </p:grpSpPr>
        <p:sp>
          <p:nvSpPr>
            <p:cNvPr id="46" name="Rounded Rectangle 45"/>
            <p:cNvSpPr/>
            <p:nvPr/>
          </p:nvSpPr>
          <p:spPr>
            <a:xfrm>
              <a:off x="-31657" y="29137"/>
              <a:ext cx="4039871" cy="1194316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47" name="Text Box 54" descr="Contact SIEMENS:&#10; (9)0845 600 1955 &#10;If the issue does not require a cartridge change&#10;"/>
            <p:cNvSpPr txBox="1"/>
            <p:nvPr/>
          </p:nvSpPr>
          <p:spPr>
            <a:xfrm>
              <a:off x="-223034" y="212869"/>
              <a:ext cx="4480708" cy="90998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dirty="0"/>
                <a:t>Contact SIEMENS: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dirty="0">
                  <a:solidFill>
                    <a:schemeClr val="tx1"/>
                  </a:solidFill>
                  <a:sym typeface="Wingdings"/>
                </a:rPr>
                <a:t> </a:t>
              </a:r>
              <a:r>
                <a:rPr lang="en-GB" sz="1200" b="1" dirty="0">
                  <a:solidFill>
                    <a:schemeClr val="tx1"/>
                  </a:solidFill>
                </a:rPr>
                <a:t>(9)0845 600 1955 </a:t>
              </a:r>
            </a:p>
            <a:p>
              <a:pPr lvl="0" algn="ctr" defTabSz="622300"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dirty="0"/>
                <a:t>If the issue does not require a cartridge change</a:t>
              </a:r>
              <a:endParaRPr lang="en-GB" sz="1400" dirty="0">
                <a:solidFill>
                  <a:srgbClr val="FF0000"/>
                </a:solidFill>
                <a:effectLst/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/>
                  <a:ea typeface="Times New Roman"/>
                </a:rPr>
                <a:t> 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solidFill>
                    <a:srgbClr val="FF0000"/>
                  </a:solidFill>
                  <a:effectLst/>
                  <a:ea typeface="Calibri"/>
                  <a:cs typeface="Times New Roman"/>
                </a:rPr>
                <a:t> </a:t>
              </a:r>
              <a:endParaRPr lang="en-GB" sz="900" dirty="0">
                <a:solidFill>
                  <a:srgbClr val="FF0000"/>
                </a:solidFill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4" name="Text Box 27" descr="SIEMENS RP500 and RL1200 Blood Gas Machine Out of Hours Breakdown Procedure&#10;"/>
          <p:cNvSpPr txBox="1"/>
          <p:nvPr/>
        </p:nvSpPr>
        <p:spPr>
          <a:xfrm>
            <a:off x="660575" y="44624"/>
            <a:ext cx="8024591" cy="297180"/>
          </a:xfrm>
          <a:prstGeom prst="rect">
            <a:avLst/>
          </a:prstGeom>
          <a:solidFill>
            <a:schemeClr val="lt1"/>
          </a:solidFill>
          <a:ln w="28575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 b="1" dirty="0">
                <a:effectLst/>
                <a:latin typeface="Arial"/>
                <a:ea typeface="Calibri"/>
                <a:cs typeface="Times New Roman"/>
              </a:rPr>
              <a:t>SIEMENS RP500 and RL1200 Blood Gas Machine </a:t>
            </a:r>
            <a:r>
              <a:rPr lang="en-GB" sz="1400" b="1" dirty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Out of Hours </a:t>
            </a:r>
            <a:r>
              <a:rPr lang="en-GB" sz="1400" b="1" dirty="0">
                <a:effectLst/>
                <a:latin typeface="Arial"/>
                <a:ea typeface="Calibri"/>
                <a:cs typeface="Times New Roman"/>
              </a:rPr>
              <a:t>Breakdown Procedure</a:t>
            </a:r>
            <a:endParaRPr lang="en-GB" sz="11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ea typeface="Calibri"/>
                <a:cs typeface="Times New Roman"/>
              </a:rPr>
              <a:t> 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663667" y="482653"/>
            <a:ext cx="2248524" cy="1141819"/>
            <a:chOff x="504257" y="720082"/>
            <a:chExt cx="1639987" cy="914723"/>
          </a:xfrm>
        </p:grpSpPr>
        <p:sp>
          <p:nvSpPr>
            <p:cNvPr id="12" name="Rounded Rectangle 11"/>
            <p:cNvSpPr/>
            <p:nvPr/>
          </p:nvSpPr>
          <p:spPr>
            <a:xfrm>
              <a:off x="504257" y="720082"/>
              <a:ext cx="1639987" cy="914723"/>
            </a:xfrm>
            <a:prstGeom prst="roundRect">
              <a:avLst/>
            </a:prstGeom>
          </p:spPr>
          <p:style>
            <a:lnRef idx="2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ounded Rectangle 4" descr="POCT SERVICE HOURS&#10;08:30-17:00 &#10;Mon - Sat&#10;DO NOT contact the lab/SIEMENS in these hours, POCT will resolve any errors&#10;"/>
            <p:cNvSpPr/>
            <p:nvPr/>
          </p:nvSpPr>
          <p:spPr>
            <a:xfrm>
              <a:off x="548910" y="764735"/>
              <a:ext cx="1550681" cy="8254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</a:pPr>
              <a:r>
                <a:rPr lang="en-GB" sz="1500" b="1" kern="1200" dirty="0"/>
                <a:t> </a:t>
              </a:r>
              <a:r>
                <a:rPr lang="en-GB" sz="1500" b="1" u="sng" kern="1200" dirty="0"/>
                <a:t>POCT SERVICE HOURS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</a:pPr>
              <a:r>
                <a:rPr lang="en-GB" sz="1500" b="1" kern="1200" dirty="0"/>
                <a:t>08:30-17:00 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</a:pPr>
              <a:r>
                <a:rPr lang="en-GB" sz="1500" b="1" kern="1200" dirty="0"/>
                <a:t>Mon - Sat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</a:pPr>
              <a:r>
                <a:rPr lang="en-GB" sz="1100" b="1" u="sng" dirty="0"/>
                <a:t>DO NOT </a:t>
              </a:r>
              <a:r>
                <a:rPr lang="en-GB" sz="1100" b="1" dirty="0"/>
                <a:t>contact the lab/SIEMENS in these hours, POCT will resolve any errors</a:t>
              </a:r>
              <a:endParaRPr lang="en-GB" sz="1100" b="1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995936" y="481595"/>
            <a:ext cx="1801195" cy="1153439"/>
            <a:chOff x="2536718" y="701611"/>
            <a:chExt cx="1574216" cy="935482"/>
          </a:xfrm>
        </p:grpSpPr>
        <p:sp>
          <p:nvSpPr>
            <p:cNvPr id="15" name="Rounded Rectangle 14"/>
            <p:cNvSpPr/>
            <p:nvPr/>
          </p:nvSpPr>
          <p:spPr>
            <a:xfrm>
              <a:off x="2536718" y="701611"/>
              <a:ext cx="1574216" cy="935482"/>
            </a:xfrm>
            <a:prstGeom prst="roundRect">
              <a:avLst/>
            </a:prstGeom>
          </p:spPr>
          <p:style>
            <a:lnRef idx="2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ounded Rectangle 4" descr="Contact POCT on&#10; 22338 / 64791 or 07775996028&#10;"/>
            <p:cNvSpPr/>
            <p:nvPr/>
          </p:nvSpPr>
          <p:spPr>
            <a:xfrm>
              <a:off x="2582384" y="747277"/>
              <a:ext cx="1482884" cy="8441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500" b="1" kern="1200" dirty="0"/>
                <a:t>Contact POCT on</a:t>
              </a:r>
              <a:endParaRPr lang="en-GB" sz="1500" kern="1200" dirty="0"/>
            </a:p>
            <a:p>
              <a:pPr lvl="0" algn="ctr" defTabSz="6667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>
                  <a:sym typeface="Wingdings"/>
                </a:rPr>
                <a:t> </a:t>
              </a:r>
              <a:r>
                <a:rPr lang="en-GB" sz="1500" b="1" kern="1200" dirty="0">
                  <a:solidFill>
                    <a:srgbClr val="FF0000"/>
                  </a:solidFill>
                </a:rPr>
                <a:t>22338 / 64791</a:t>
              </a:r>
              <a:r>
                <a:rPr lang="en-GB" sz="1500" b="1" kern="1200" dirty="0"/>
                <a:t> or </a:t>
              </a:r>
              <a:r>
                <a:rPr lang="en-GB" sz="1500" b="1" kern="1200" dirty="0">
                  <a:solidFill>
                    <a:srgbClr val="FF0000"/>
                  </a:solidFill>
                </a:rPr>
                <a:t>07775996028</a:t>
              </a:r>
              <a:endParaRPr lang="en-GB" sz="1500" kern="12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21" name="Straight Connector 20"/>
          <p:cNvCxnSpPr/>
          <p:nvPr/>
        </p:nvCxnSpPr>
        <p:spPr>
          <a:xfrm flipV="1">
            <a:off x="444589" y="1820617"/>
            <a:ext cx="4871971" cy="8123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4"/>
          <p:cNvSpPr/>
          <p:nvPr/>
        </p:nvSpPr>
        <p:spPr>
          <a:xfrm>
            <a:off x="1795156" y="2012110"/>
            <a:ext cx="2979544" cy="100389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400" b="1" kern="12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5316560" y="1928493"/>
            <a:ext cx="2711824" cy="1361772"/>
            <a:chOff x="0" y="805667"/>
            <a:chExt cx="3000719" cy="1666860"/>
          </a:xfrm>
          <a:solidFill>
            <a:schemeClr val="accent5">
              <a:lumMod val="75000"/>
            </a:schemeClr>
          </a:solidFill>
        </p:grpSpPr>
        <p:sp>
          <p:nvSpPr>
            <p:cNvPr id="27" name="Rounded Rectangle 26"/>
            <p:cNvSpPr/>
            <p:nvPr/>
          </p:nvSpPr>
          <p:spPr>
            <a:xfrm>
              <a:off x="0" y="805667"/>
              <a:ext cx="3000719" cy="166686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4" descr="Contact Biochemistry for the site that you are located&#10;LGI 80-2486&#10;SJUH 80-6234&#10;or via switchboard"/>
            <p:cNvSpPr/>
            <p:nvPr/>
          </p:nvSpPr>
          <p:spPr>
            <a:xfrm>
              <a:off x="81369" y="887036"/>
              <a:ext cx="2837981" cy="150412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kern="1200" dirty="0">
                  <a:solidFill>
                    <a:schemeClr val="bg1"/>
                  </a:solidFill>
                </a:rPr>
                <a:t>Contact Biochemistry for the site that you are located</a:t>
              </a:r>
              <a:endParaRPr lang="en-GB" sz="1600" kern="1200" dirty="0">
                <a:solidFill>
                  <a:schemeClr val="bg1"/>
                </a:solidFill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kern="1200" dirty="0">
                  <a:solidFill>
                    <a:schemeClr val="bg1"/>
                  </a:solidFill>
                </a:rPr>
                <a:t>LGI 80-2486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kern="1200" dirty="0">
                  <a:solidFill>
                    <a:schemeClr val="bg1"/>
                  </a:solidFill>
                </a:rPr>
                <a:t>SJUH 80-6234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u="sng" dirty="0">
                  <a:solidFill>
                    <a:schemeClr val="bg1"/>
                  </a:solidFill>
                </a:rPr>
                <a:t>or via switchboard</a:t>
              </a:r>
              <a:endParaRPr lang="en-GB" sz="1400" u="sng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175762" y="1935586"/>
            <a:ext cx="2540254" cy="1318927"/>
            <a:chOff x="0" y="0"/>
            <a:chExt cx="4096603" cy="541655"/>
          </a:xfrm>
        </p:grpSpPr>
        <p:sp>
          <p:nvSpPr>
            <p:cNvPr id="33" name="Rounded Rectangle 32"/>
            <p:cNvSpPr/>
            <p:nvPr/>
          </p:nvSpPr>
          <p:spPr>
            <a:xfrm>
              <a:off x="0" y="0"/>
              <a:ext cx="4039870" cy="541655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34" name="Text Box 41" descr="If a cartridge needs replacing…&#10;&#10;(Take note of the test cartridge size required - refer to the analyser locations poster)&#10;"/>
            <p:cNvSpPr txBox="1"/>
            <p:nvPr/>
          </p:nvSpPr>
          <p:spPr>
            <a:xfrm>
              <a:off x="57589" y="5585"/>
              <a:ext cx="4039014" cy="53048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400" b="1" kern="1200" dirty="0">
                  <a:solidFill>
                    <a:srgbClr val="FFFFFF"/>
                  </a:solidFill>
                  <a:effectLst/>
                  <a:latin typeface="Arial"/>
                  <a:ea typeface="Times New Roman"/>
                  <a:cs typeface="Times New Roman"/>
                </a:rPr>
                <a:t>If a cartridge needs </a:t>
              </a:r>
              <a:r>
                <a:rPr lang="en-GB" sz="1400" b="1" kern="1200" dirty="0">
                  <a:solidFill>
                    <a:srgbClr val="FFFFFF"/>
                  </a:solidFill>
                  <a:effectLst/>
                  <a:latin typeface="Arial"/>
                  <a:ea typeface="Times New Roman"/>
                </a:rPr>
                <a:t>replacing…</a:t>
              </a:r>
            </a:p>
            <a:p>
              <a:pPr algn="ctr">
                <a:spcAft>
                  <a:spcPts val="0"/>
                </a:spcAft>
              </a:pPr>
              <a:endParaRPr lang="en-GB" sz="1200" dirty="0">
                <a:effectLst/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1200" b="1" dirty="0">
                  <a:solidFill>
                    <a:srgbClr val="FFFFFF"/>
                  </a:solidFill>
                  <a:effectLst/>
                  <a:latin typeface="Arial"/>
                  <a:ea typeface="Times New Roman"/>
                </a:rPr>
                <a:t>(Take note of the test cartridge size required - refer to the analyser locations poster)</a:t>
              </a:r>
              <a:endParaRPr lang="en-GB" sz="1200" dirty="0">
                <a:effectLst/>
                <a:latin typeface="Times New Roman"/>
                <a:ea typeface="Times New Roman"/>
              </a:endParaRPr>
            </a:p>
            <a:p>
              <a:pPr algn="ctr"/>
              <a:r>
                <a:rPr lang="en-GB" sz="1600" b="1" dirty="0">
                  <a:solidFill>
                    <a:srgbClr val="FFFFFF"/>
                  </a:solidFill>
                  <a:effectLst/>
                  <a:ea typeface="Times New Roman"/>
                  <a:cs typeface="Times New Roman"/>
                </a:rPr>
                <a:t> </a:t>
              </a:r>
              <a:endParaRPr lang="en-GB" sz="1200" dirty="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536815" y="3436827"/>
            <a:ext cx="2499681" cy="2442991"/>
            <a:chOff x="2980631" y="3578851"/>
            <a:chExt cx="3442970" cy="2066083"/>
          </a:xfrm>
        </p:grpSpPr>
        <p:sp>
          <p:nvSpPr>
            <p:cNvPr id="36" name="Rounded Rectangle 35"/>
            <p:cNvSpPr/>
            <p:nvPr/>
          </p:nvSpPr>
          <p:spPr>
            <a:xfrm>
              <a:off x="2980631" y="3578851"/>
              <a:ext cx="3442970" cy="206608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38" name="Text Box 24" descr="CARPS a Porter/send a staff member to collect the cartridge/s from the lab&#10; &#10; LGI → Core Lab in the Old Medical School&#10;&#10;SJUH  → Core Lab in Block 31/32&#10; &#10;"/>
            <p:cNvSpPr txBox="1"/>
            <p:nvPr/>
          </p:nvSpPr>
          <p:spPr>
            <a:xfrm>
              <a:off x="3057783" y="3649766"/>
              <a:ext cx="3288665" cy="192425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000" dirty="0">
                  <a:solidFill>
                    <a:srgbClr val="FFFFFF"/>
                  </a:solidFill>
                  <a:effectLst/>
                  <a:latin typeface="Times New Roman"/>
                  <a:ea typeface="Times New Roman"/>
                </a:rPr>
                <a:t> </a:t>
              </a:r>
              <a:r>
                <a:rPr lang="en-GB" sz="1400" b="1" u="sng" kern="1200" dirty="0">
                  <a:solidFill>
                    <a:srgbClr val="FFFFFF"/>
                  </a:solidFill>
                  <a:effectLst/>
                  <a:latin typeface="Arial"/>
                  <a:ea typeface="Times New Roman"/>
                  <a:cs typeface="Times New Roman"/>
                </a:rPr>
                <a:t>CARPS</a:t>
              </a:r>
              <a:r>
                <a:rPr lang="en-GB" sz="1400" b="1" kern="1200" dirty="0">
                  <a:solidFill>
                    <a:srgbClr val="FFFFFF"/>
                  </a:solidFill>
                  <a:effectLst/>
                  <a:latin typeface="Arial"/>
                  <a:ea typeface="Times New Roman"/>
                  <a:cs typeface="Times New Roman"/>
                </a:rPr>
                <a:t> a Porter/send a staff member to collect the cartridge/s from the lab</a:t>
              </a:r>
            </a:p>
            <a:p>
              <a:pPr algn="ctr">
                <a:spcAft>
                  <a:spcPts val="0"/>
                </a:spcAft>
              </a:pPr>
              <a:r>
                <a:rPr lang="en-GB" sz="1400" b="1" kern="1200" dirty="0">
                  <a:solidFill>
                    <a:srgbClr val="FFFFFF"/>
                  </a:solidFill>
                  <a:effectLst/>
                  <a:latin typeface="Arial"/>
                  <a:ea typeface="Times New Roman"/>
                  <a:cs typeface="Times New Roman"/>
                </a:rPr>
                <a:t> </a:t>
              </a:r>
              <a:endParaRPr lang="en-GB" sz="1200" dirty="0">
                <a:effectLst/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1400" b="1" kern="1200" dirty="0">
                  <a:solidFill>
                    <a:srgbClr val="FFFFFF"/>
                  </a:solidFill>
                  <a:effectLst/>
                  <a:latin typeface="Arial"/>
                  <a:ea typeface="Times New Roman"/>
                  <a:cs typeface="Times New Roman"/>
                </a:rPr>
                <a:t> </a:t>
              </a:r>
              <a:r>
                <a:rPr lang="en-GB" sz="1300" b="1" kern="1200" dirty="0">
                  <a:solidFill>
                    <a:srgbClr val="FFFFFF"/>
                  </a:solidFill>
                  <a:effectLst/>
                  <a:latin typeface="Arial"/>
                  <a:ea typeface="Times New Roman"/>
                  <a:cs typeface="Times New Roman"/>
                </a:rPr>
                <a:t>LGI </a:t>
              </a:r>
              <a:r>
                <a:rPr lang="en-GB" sz="1300" b="1" kern="1200" dirty="0">
                  <a:solidFill>
                    <a:srgbClr val="FFFFFF"/>
                  </a:solidFill>
                  <a:effectLst/>
                  <a:latin typeface="Arial"/>
                  <a:ea typeface="Times New Roman"/>
                </a:rPr>
                <a:t>→</a:t>
              </a:r>
              <a:r>
                <a:rPr lang="en-GB" sz="1300" b="1" kern="1200" dirty="0">
                  <a:solidFill>
                    <a:srgbClr val="FFFFFF"/>
                  </a:solidFill>
                  <a:effectLst/>
                  <a:latin typeface="Arial"/>
                  <a:ea typeface="Times New Roman"/>
                  <a:cs typeface="Times New Roman"/>
                </a:rPr>
                <a:t> Core Lab in the Old Medical School</a:t>
              </a:r>
            </a:p>
            <a:p>
              <a:pPr algn="ctr">
                <a:spcAft>
                  <a:spcPts val="0"/>
                </a:spcAft>
              </a:pPr>
              <a:endParaRPr lang="en-GB" sz="1300" dirty="0">
                <a:effectLst/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1300" b="1" kern="1200" dirty="0">
                  <a:solidFill>
                    <a:srgbClr val="FFFFFF"/>
                  </a:solidFill>
                  <a:effectLst/>
                  <a:latin typeface="Arial"/>
                  <a:ea typeface="Times New Roman"/>
                  <a:cs typeface="Times New Roman"/>
                </a:rPr>
                <a:t>SJUH  </a:t>
              </a:r>
              <a:r>
                <a:rPr lang="en-GB" sz="1300" b="1" dirty="0">
                  <a:solidFill>
                    <a:srgbClr val="FFFFFF"/>
                  </a:solidFill>
                  <a:latin typeface="Arial"/>
                  <a:ea typeface="Times New Roman"/>
                </a:rPr>
                <a:t>→ </a:t>
              </a:r>
              <a:r>
                <a:rPr lang="en-GB" sz="1300" b="1" kern="1200" dirty="0">
                  <a:solidFill>
                    <a:srgbClr val="FFFFFF"/>
                  </a:solidFill>
                  <a:effectLst/>
                  <a:latin typeface="Arial"/>
                  <a:ea typeface="Times New Roman"/>
                  <a:cs typeface="Times New Roman"/>
                </a:rPr>
                <a:t>Core Lab in Block 31/32</a:t>
              </a:r>
              <a:endParaRPr lang="en-GB" sz="1300" dirty="0">
                <a:effectLst/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1400" b="1" kern="1200" dirty="0">
                  <a:solidFill>
                    <a:srgbClr val="FFFFFF"/>
                  </a:solidFill>
                  <a:effectLst/>
                  <a:latin typeface="Arial"/>
                  <a:ea typeface="Times New Roman"/>
                  <a:cs typeface="Times New Roman"/>
                </a:rPr>
                <a:t> </a:t>
              </a:r>
              <a:endParaRPr lang="en-GB" sz="1200" dirty="0">
                <a:effectLst/>
                <a:latin typeface="Times New Roman"/>
                <a:ea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 </a:t>
              </a:r>
              <a:endParaRPr lang="en-GB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673784" y="3436827"/>
            <a:ext cx="2406986" cy="2442991"/>
            <a:chOff x="273994" y="3563439"/>
            <a:chExt cx="2296160" cy="2437130"/>
          </a:xfrm>
        </p:grpSpPr>
        <p:sp>
          <p:nvSpPr>
            <p:cNvPr id="40" name="Rounded Rectangle 39"/>
            <p:cNvSpPr/>
            <p:nvPr/>
          </p:nvSpPr>
          <p:spPr>
            <a:xfrm>
              <a:off x="273994" y="3563439"/>
              <a:ext cx="2296160" cy="243713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41" name="Text Box 46" descr="Replace the cartridge(s)&#10;USING THE INSTRUCTION SHEET + PASSWORD PROVIDED BY THE LAB &#10;N.B. once a cartridge reaches room temperature, it MUST be installed on the analyser&#10;"/>
            <p:cNvSpPr txBox="1"/>
            <p:nvPr/>
          </p:nvSpPr>
          <p:spPr>
            <a:xfrm>
              <a:off x="399526" y="3630186"/>
              <a:ext cx="2056765" cy="2029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sz="1600" b="1" kern="1200" dirty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Replace the cartridge(s)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sz="14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USING THE </a:t>
              </a:r>
              <a:r>
                <a:rPr lang="en-GB" sz="1400" b="1" u="sng" dirty="0">
                  <a:solidFill>
                    <a:schemeClr val="bg1"/>
                  </a:solidFill>
                  <a:ea typeface="Times New Roman"/>
                  <a:cs typeface="Times New Roman"/>
                </a:rPr>
                <a:t>INSTRUCTION SHEET</a:t>
              </a:r>
              <a:r>
                <a:rPr lang="en-GB" sz="14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 + </a:t>
              </a:r>
              <a:r>
                <a:rPr lang="en-GB" sz="1400" b="1" u="sng" dirty="0">
                  <a:solidFill>
                    <a:schemeClr val="bg1"/>
                  </a:solidFill>
                  <a:ea typeface="Times New Roman"/>
                  <a:cs typeface="Times New Roman"/>
                </a:rPr>
                <a:t>PASSWORD</a:t>
              </a:r>
              <a:r>
                <a:rPr lang="en-GB" sz="14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 PROVIDED BY THE LAB</a:t>
              </a:r>
              <a:r>
                <a:rPr lang="en-GB" b="1" kern="1200" dirty="0">
                  <a:solidFill>
                    <a:schemeClr val="bg1"/>
                  </a:solidFill>
                  <a:effectLst/>
                  <a:ea typeface="Times New Roman"/>
                  <a:cs typeface="Times New Roman"/>
                </a:rPr>
                <a:t> </a:t>
              </a:r>
              <a:endParaRPr lang="en-GB" sz="1200" dirty="0">
                <a:solidFill>
                  <a:schemeClr val="bg1"/>
                </a:solidFill>
                <a:effectLst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GB" sz="1200" b="1" kern="1200" dirty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N.B. once a cartridge reaches room temperature, it </a:t>
              </a:r>
              <a:r>
                <a:rPr lang="en-GB" sz="1200" b="1" u="sng" kern="1200" dirty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MUST</a:t>
              </a:r>
              <a:r>
                <a:rPr lang="en-GB" sz="1200" b="1" kern="1200" dirty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 be installed on the analyser</a:t>
              </a:r>
              <a:endParaRPr lang="en-GB" sz="1100" dirty="0">
                <a:solidFill>
                  <a:schemeClr val="bg1"/>
                </a:solidFill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sz="1400" b="1" kern="1200" dirty="0">
                  <a:solidFill>
                    <a:srgbClr val="FF0000"/>
                  </a:solidFill>
                  <a:effectLst/>
                  <a:latin typeface="Arial"/>
                  <a:ea typeface="Times New Roman"/>
                  <a:cs typeface="Times New Roman"/>
                </a:rPr>
                <a:t> </a:t>
              </a:r>
              <a:endParaRPr lang="en-GB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864874" y="403496"/>
            <a:ext cx="3177476" cy="1291229"/>
            <a:chOff x="5108340" y="570249"/>
            <a:chExt cx="3923085" cy="1583690"/>
          </a:xfrm>
        </p:grpSpPr>
        <p:grpSp>
          <p:nvGrpSpPr>
            <p:cNvPr id="5" name="Group 4"/>
            <p:cNvGrpSpPr/>
            <p:nvPr/>
          </p:nvGrpSpPr>
          <p:grpSpPr>
            <a:xfrm>
              <a:off x="5109371" y="570249"/>
              <a:ext cx="3922054" cy="1583690"/>
              <a:chOff x="0" y="0"/>
              <a:chExt cx="4381020" cy="1541721"/>
            </a:xfrm>
          </p:grpSpPr>
          <p:pic>
            <p:nvPicPr>
              <p:cNvPr id="6" name="Picture 5" descr="Description: http://www.healthcare.siemens.com/siemens_hwem-hwem_ssxa_websites-context-root/wcm/idc/groups/public/@global/@lab/@poc/documents/image/mdaw/mtqy/%7Eedisp/rapidpoint500-00005480/%7Erenditions/rapidpoint500-00005480%7E10.jp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0633"/>
                <a:ext cx="2169042" cy="15310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Picture 6" descr="Description: Image result for siemens 1200 blood gas machine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4103" y="0"/>
                <a:ext cx="2009553" cy="154172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TextBox 2054" descr="RP500&#10;"/>
              <p:cNvSpPr txBox="1"/>
              <p:nvPr/>
            </p:nvSpPr>
            <p:spPr>
              <a:xfrm>
                <a:off x="1376187" y="1246230"/>
                <a:ext cx="1173996" cy="26987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sz="1200" b="1" kern="1200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RP500</a:t>
                </a:r>
                <a:endParaRPr lang="en-GB" sz="105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9" name="TextBox 80" descr="RL1200&#10;"/>
              <p:cNvSpPr txBox="1"/>
              <p:nvPr/>
            </p:nvSpPr>
            <p:spPr>
              <a:xfrm>
                <a:off x="3322851" y="1234867"/>
                <a:ext cx="1058169" cy="28964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sz="1200" b="1" kern="1200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RL1200</a:t>
                </a:r>
                <a:endParaRPr lang="en-GB" sz="105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sp>
          <p:nvSpPr>
            <p:cNvPr id="43" name="Rectangle 42"/>
            <p:cNvSpPr/>
            <p:nvPr/>
          </p:nvSpPr>
          <p:spPr>
            <a:xfrm>
              <a:off x="5108340" y="570249"/>
              <a:ext cx="3865814" cy="15836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136381" y="5949280"/>
            <a:ext cx="4612083" cy="648072"/>
            <a:chOff x="0" y="-266260"/>
            <a:chExt cx="2327418" cy="1719882"/>
          </a:xfrm>
        </p:grpSpPr>
        <p:sp>
          <p:nvSpPr>
            <p:cNvPr id="49" name="Rounded Rectangle 48"/>
            <p:cNvSpPr/>
            <p:nvPr/>
          </p:nvSpPr>
          <p:spPr>
            <a:xfrm>
              <a:off x="0" y="-266260"/>
              <a:ext cx="2327418" cy="1719882"/>
            </a:xfrm>
            <a:prstGeom prst="roundRect">
              <a:avLst/>
            </a:prstGeom>
            <a:noFill/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0" name="Text Box 51" descr="EMAIL POCT! If any issues occur with the OOH procedure&#10; leedsth-tr.pointofcare@nhs.net&#10;CC: the Nurse in Charge&#10;"/>
            <p:cNvSpPr txBox="1"/>
            <p:nvPr/>
          </p:nvSpPr>
          <p:spPr>
            <a:xfrm>
              <a:off x="32054" y="-266258"/>
              <a:ext cx="2275862" cy="156539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200" b="1" kern="1200" dirty="0">
                  <a:solidFill>
                    <a:srgbClr val="FF0000"/>
                  </a:solidFill>
                  <a:effectLst/>
                  <a:latin typeface="Arial"/>
                  <a:ea typeface="Times New Roman"/>
                  <a:cs typeface="Times New Roman"/>
                </a:rPr>
                <a:t>EMAIL POCT! </a:t>
              </a:r>
              <a:r>
                <a:rPr lang="en-GB" sz="1200" b="1" kern="12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If any issues occur with the OOH procedure</a:t>
              </a:r>
              <a:endParaRPr lang="en-GB" sz="1400" dirty="0">
                <a:effectLst/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1400" dirty="0">
                  <a:effectLst/>
                  <a:latin typeface="Times New Roman"/>
                  <a:ea typeface="Times New Roman"/>
                  <a:sym typeface="Wingdings"/>
                </a:rPr>
                <a:t></a:t>
              </a:r>
              <a:r>
                <a:rPr lang="en-GB" sz="1100" dirty="0">
                  <a:effectLst/>
                  <a:latin typeface="Times New Roman"/>
                  <a:ea typeface="Times New Roman"/>
                </a:rPr>
                <a:t> </a:t>
              </a:r>
              <a:r>
                <a:rPr lang="en-GB" sz="1050" b="1" u="sng" kern="1200" dirty="0">
                  <a:solidFill>
                    <a:srgbClr val="0000FF"/>
                  </a:solidFill>
                  <a:effectLst/>
                  <a:latin typeface="Arial"/>
                  <a:ea typeface="Times New Roman"/>
                  <a:hlinkClick r:id="rId4"/>
                </a:rPr>
                <a:t>leedsth-tr.pointofcare@nhs.net</a:t>
              </a:r>
              <a:endParaRPr lang="en-GB" sz="1100" dirty="0">
                <a:effectLst/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1100" b="1" kern="12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CC: the Nurse in Charge</a:t>
              </a:r>
              <a:endParaRPr lang="en-GB" sz="1100" dirty="0">
                <a:effectLst/>
                <a:latin typeface="Times New Roman"/>
                <a:ea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sz="1400" b="1" kern="1200" dirty="0">
                  <a:solidFill>
                    <a:srgbClr val="FF0000"/>
                  </a:solidFill>
                  <a:effectLst/>
                  <a:latin typeface="Arial"/>
                  <a:ea typeface="Times New Roman"/>
                  <a:cs typeface="Times New Roman"/>
                </a:rPr>
                <a:t> </a:t>
              </a:r>
              <a:endParaRPr lang="en-GB" sz="11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51" name="Right Arrow 50" descr="Arrow"/>
          <p:cNvSpPr/>
          <p:nvPr/>
        </p:nvSpPr>
        <p:spPr>
          <a:xfrm rot="3482822">
            <a:off x="8020962" y="2619746"/>
            <a:ext cx="820236" cy="501948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ight Arrow 51"/>
          <p:cNvSpPr/>
          <p:nvPr/>
        </p:nvSpPr>
        <p:spPr>
          <a:xfrm>
            <a:off x="4672870" y="2272294"/>
            <a:ext cx="717225" cy="501948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ight Arrow 53" descr="Arrow"/>
          <p:cNvSpPr/>
          <p:nvPr/>
        </p:nvSpPr>
        <p:spPr>
          <a:xfrm rot="10800000">
            <a:off x="5955582" y="4354410"/>
            <a:ext cx="590438" cy="501948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ight Arrow 54" descr="Arrow"/>
          <p:cNvSpPr/>
          <p:nvPr/>
        </p:nvSpPr>
        <p:spPr>
          <a:xfrm>
            <a:off x="1409275" y="2244318"/>
            <a:ext cx="804990" cy="483524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ight Arrow 55" descr="Arrow"/>
          <p:cNvSpPr/>
          <p:nvPr/>
        </p:nvSpPr>
        <p:spPr>
          <a:xfrm rot="9412654">
            <a:off x="3210961" y="4905944"/>
            <a:ext cx="505565" cy="423180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ooter Placeholder 56" descr="Index code: POCT-SOP-29  Version 2.0&#10;Title: Blood Gas Machine Out of Hours Breakdown Procedure          &#10;Page 1 of 1&#10;"/>
          <p:cNvSpPr>
            <a:spLocks noGrp="1"/>
          </p:cNvSpPr>
          <p:nvPr>
            <p:ph type="ftr" sz="quarter" idx="11"/>
          </p:nvPr>
        </p:nvSpPr>
        <p:spPr>
          <a:xfrm>
            <a:off x="186799" y="6741368"/>
            <a:ext cx="8860889" cy="116631"/>
          </a:xfrm>
        </p:spPr>
        <p:txBody>
          <a:bodyPr/>
          <a:lstStyle/>
          <a:p>
            <a:r>
              <a:rPr lang="en-GB" dirty="0"/>
              <a:t>Index code: POCT-SOP-29  Version 2.0	Title: Blood Gas Machine Out of Hours Breakdown Procedure	         Page 1 of 1</a:t>
            </a:r>
          </a:p>
          <a:p>
            <a:endParaRPr lang="en-GB" dirty="0"/>
          </a:p>
        </p:txBody>
      </p:sp>
      <p:grpSp>
        <p:nvGrpSpPr>
          <p:cNvPr id="58" name="Group 57"/>
          <p:cNvGrpSpPr/>
          <p:nvPr/>
        </p:nvGrpSpPr>
        <p:grpSpPr>
          <a:xfrm>
            <a:off x="127731" y="3351231"/>
            <a:ext cx="2076029" cy="883348"/>
            <a:chOff x="0" y="0"/>
            <a:chExt cx="4039870" cy="543343"/>
          </a:xfrm>
        </p:grpSpPr>
        <p:sp>
          <p:nvSpPr>
            <p:cNvPr id="59" name="Rounded Rectangle 58"/>
            <p:cNvSpPr/>
            <p:nvPr/>
          </p:nvSpPr>
          <p:spPr>
            <a:xfrm>
              <a:off x="0" y="0"/>
              <a:ext cx="4039870" cy="541655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60" name="Text Box 41" descr="Error not relating to cartridge change, contact Siemens.  &#10;"/>
            <p:cNvSpPr txBox="1"/>
            <p:nvPr/>
          </p:nvSpPr>
          <p:spPr>
            <a:xfrm>
              <a:off x="856" y="12858"/>
              <a:ext cx="4039014" cy="53048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400" b="1" kern="1200" dirty="0">
                  <a:solidFill>
                    <a:schemeClr val="tx1"/>
                  </a:solidFill>
                  <a:effectLst/>
                  <a:latin typeface="Arial"/>
                  <a:ea typeface="Times New Roman"/>
                  <a:cs typeface="Times New Roman"/>
                </a:rPr>
                <a:t>Error not relating to cartridge change, contact Siemens. </a:t>
              </a:r>
              <a:r>
                <a:rPr lang="en-GB" sz="1400" b="1" dirty="0">
                  <a:solidFill>
                    <a:srgbClr val="FFFFFF"/>
                  </a:solidFill>
                  <a:effectLst/>
                  <a:ea typeface="Times New Roman"/>
                  <a:cs typeface="Times New Roman"/>
                </a:rPr>
                <a:t> </a:t>
              </a:r>
              <a:endParaRPr lang="en-GB" sz="1100" dirty="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62" name="Right Arrow 61" descr="Arrow"/>
          <p:cNvSpPr/>
          <p:nvPr/>
        </p:nvSpPr>
        <p:spPr>
          <a:xfrm rot="5400000">
            <a:off x="637339" y="4220017"/>
            <a:ext cx="432221" cy="4231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ight Arrow 62"/>
          <p:cNvSpPr/>
          <p:nvPr/>
        </p:nvSpPr>
        <p:spPr>
          <a:xfrm rot="5400000">
            <a:off x="654236" y="2940427"/>
            <a:ext cx="398428" cy="4231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ounded Rectangle 65"/>
          <p:cNvSpPr/>
          <p:nvPr/>
        </p:nvSpPr>
        <p:spPr>
          <a:xfrm>
            <a:off x="1620199" y="4658323"/>
            <a:ext cx="1577508" cy="181599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68" name="Text Box 54" descr="If any errors occur after a cartridge change&#10;Contact SIEMENS:&#10; (9) 0845 600 1955 &#10;To seek advice  &#10;"/>
          <p:cNvSpPr txBox="1"/>
          <p:nvPr/>
        </p:nvSpPr>
        <p:spPr>
          <a:xfrm>
            <a:off x="1620199" y="4761101"/>
            <a:ext cx="1547265" cy="1610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00" b="1" dirty="0">
                <a:solidFill>
                  <a:schemeClr val="tx1"/>
                </a:solidFill>
              </a:rPr>
              <a:t>If any errors occur </a:t>
            </a:r>
            <a:r>
              <a:rPr lang="en-GB" sz="1400" b="1" i="1" u="sng" dirty="0">
                <a:solidFill>
                  <a:schemeClr val="tx1"/>
                </a:solidFill>
              </a:rPr>
              <a:t>after</a:t>
            </a:r>
            <a:r>
              <a:rPr lang="en-GB" sz="1400" b="1" dirty="0">
                <a:solidFill>
                  <a:schemeClr val="tx1"/>
                </a:solidFill>
              </a:rPr>
              <a:t> a cartridge change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00" b="1" dirty="0">
                <a:solidFill>
                  <a:schemeClr val="tx1"/>
                </a:solidFill>
              </a:rPr>
              <a:t>Contact SIEMENS: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00" dirty="0">
                <a:solidFill>
                  <a:schemeClr val="tx1"/>
                </a:solidFill>
                <a:sym typeface="Wingdings"/>
              </a:rPr>
              <a:t></a:t>
            </a:r>
            <a:r>
              <a:rPr lang="en-GB" sz="1100" dirty="0">
                <a:solidFill>
                  <a:schemeClr val="tx1"/>
                </a:solidFill>
                <a:sym typeface="Wingdings"/>
              </a:rPr>
              <a:t> </a:t>
            </a:r>
            <a:r>
              <a:rPr lang="en-GB" sz="1200" b="1" dirty="0">
                <a:solidFill>
                  <a:schemeClr val="tx1"/>
                </a:solidFill>
              </a:rPr>
              <a:t>(9) 0845 600 1955 </a:t>
            </a:r>
            <a:endParaRPr lang="en-GB" sz="1100" b="1" dirty="0">
              <a:solidFill>
                <a:schemeClr val="tx1"/>
              </a:solidFill>
            </a:endParaRP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>
                <a:solidFill>
                  <a:schemeClr val="tx1"/>
                </a:solidFill>
              </a:rPr>
              <a:t>To seek advice </a:t>
            </a:r>
            <a:r>
              <a:rPr lang="en-GB" sz="11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 </a:t>
            </a:r>
            <a:endParaRPr lang="en-GB" sz="10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solidFill>
                  <a:srgbClr val="FF0000"/>
                </a:solidFill>
                <a:effectLst/>
                <a:ea typeface="Calibri"/>
                <a:cs typeface="Times New Roman"/>
              </a:rPr>
              <a:t> </a:t>
            </a:r>
            <a:endParaRPr lang="en-GB" sz="900" dirty="0">
              <a:solidFill>
                <a:srgbClr val="FF0000"/>
              </a:solidFill>
              <a:effectLst/>
              <a:ea typeface="Calibri"/>
              <a:cs typeface="Times New Roman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97626" y="1912038"/>
            <a:ext cx="1111885" cy="1040765"/>
            <a:chOff x="297626" y="1912038"/>
            <a:chExt cx="1111885" cy="1040765"/>
          </a:xfrm>
        </p:grpSpPr>
        <p:sp>
          <p:nvSpPr>
            <p:cNvPr id="18" name="Rounded Rectangle 17"/>
            <p:cNvSpPr/>
            <p:nvPr/>
          </p:nvSpPr>
          <p:spPr>
            <a:xfrm>
              <a:off x="297626" y="1912038"/>
              <a:ext cx="1111885" cy="1040765"/>
            </a:xfrm>
            <a:prstGeom prst="roundRect">
              <a:avLst/>
            </a:prstGeom>
            <a:solidFill>
              <a:srgbClr val="BD4643"/>
            </a:solidFill>
            <a:ln>
              <a:solidFill>
                <a:schemeClr val="accent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" name="TextBox 1" descr="OUT OF POCT SERVICE HOURS…&#10;"/>
            <p:cNvSpPr txBox="1"/>
            <p:nvPr/>
          </p:nvSpPr>
          <p:spPr>
            <a:xfrm>
              <a:off x="334364" y="1955366"/>
              <a:ext cx="103816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 OF POCT SERVICE HOURS…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01114" y="467366"/>
            <a:ext cx="1474506" cy="1153439"/>
            <a:chOff x="2536718" y="701611"/>
            <a:chExt cx="1574216" cy="935482"/>
          </a:xfrm>
        </p:grpSpPr>
        <p:sp>
          <p:nvSpPr>
            <p:cNvPr id="61" name="Rounded Rectangle 60"/>
            <p:cNvSpPr/>
            <p:nvPr/>
          </p:nvSpPr>
          <p:spPr>
            <a:xfrm>
              <a:off x="2536718" y="701611"/>
              <a:ext cx="1574216" cy="935482"/>
            </a:xfrm>
            <a:prstGeom prst="roundRect">
              <a:avLst/>
            </a:prstGeom>
          </p:spPr>
          <p:style>
            <a:lnRef idx="2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4" name="Rounded Rectangle 4" descr="NEW: This procedure will be in place from Friday 4th December 2020&#10;"/>
            <p:cNvSpPr/>
            <p:nvPr/>
          </p:nvSpPr>
          <p:spPr>
            <a:xfrm>
              <a:off x="2582384" y="747277"/>
              <a:ext cx="1482884" cy="8441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500" b="1" dirty="0">
                  <a:solidFill>
                    <a:srgbClr val="FF0000"/>
                  </a:solidFill>
                </a:rPr>
                <a:t>NEW: </a:t>
              </a:r>
              <a:r>
                <a:rPr lang="en-GB" sz="1500" b="1" dirty="0"/>
                <a:t>This procedure will be in place from Friday 4</a:t>
              </a:r>
              <a:r>
                <a:rPr lang="en-GB" sz="1500" b="1" baseline="30000" dirty="0"/>
                <a:t>th</a:t>
              </a:r>
              <a:r>
                <a:rPr lang="en-GB" sz="1500" b="1" dirty="0"/>
                <a:t> December 2020</a:t>
              </a:r>
              <a:endParaRPr lang="en-GB" sz="1500" kern="12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8601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3531</TotalTime>
  <Words>280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Leeds Teaching Hospitals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Hollie wilkes</dc:creator>
  <cp:lastModifiedBy>FEATHER, Paul (LEEDS TEACHING HOSPITALS NHS TRUST)</cp:lastModifiedBy>
  <cp:revision>40</cp:revision>
  <cp:lastPrinted>2020-07-03T14:55:39Z</cp:lastPrinted>
  <dcterms:created xsi:type="dcterms:W3CDTF">2020-06-15T11:19:07Z</dcterms:created>
  <dcterms:modified xsi:type="dcterms:W3CDTF">2024-04-12T10:11:00Z</dcterms:modified>
</cp:coreProperties>
</file>